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9"/>
  </p:notesMasterIdLst>
  <p:handoutMasterIdLst>
    <p:handoutMasterId r:id="rId120"/>
  </p:handoutMasterIdLst>
  <p:sldIdLst>
    <p:sldId id="256" r:id="rId2"/>
    <p:sldId id="391" r:id="rId3"/>
    <p:sldId id="392" r:id="rId4"/>
    <p:sldId id="269" r:id="rId5"/>
    <p:sldId id="394" r:id="rId6"/>
    <p:sldId id="393" r:id="rId7"/>
    <p:sldId id="389" r:id="rId8"/>
    <p:sldId id="257" r:id="rId9"/>
    <p:sldId id="259" r:id="rId10"/>
    <p:sldId id="261" r:id="rId11"/>
    <p:sldId id="262" r:id="rId12"/>
    <p:sldId id="388" r:id="rId13"/>
    <p:sldId id="270" r:id="rId14"/>
    <p:sldId id="265" r:id="rId15"/>
    <p:sldId id="266" r:id="rId16"/>
    <p:sldId id="271" r:id="rId17"/>
    <p:sldId id="263" r:id="rId18"/>
    <p:sldId id="264" r:id="rId19"/>
    <p:sldId id="273" r:id="rId20"/>
    <p:sldId id="308" r:id="rId21"/>
    <p:sldId id="309" r:id="rId22"/>
    <p:sldId id="314" r:id="rId23"/>
    <p:sldId id="274" r:id="rId24"/>
    <p:sldId id="312" r:id="rId25"/>
    <p:sldId id="275" r:id="rId26"/>
    <p:sldId id="310" r:id="rId27"/>
    <p:sldId id="311" r:id="rId28"/>
    <p:sldId id="276" r:id="rId29"/>
    <p:sldId id="324" r:id="rId30"/>
    <p:sldId id="277" r:id="rId31"/>
    <p:sldId id="299" r:id="rId32"/>
    <p:sldId id="313" r:id="rId33"/>
    <p:sldId id="278" r:id="rId34"/>
    <p:sldId id="280" r:id="rId35"/>
    <p:sldId id="282" r:id="rId36"/>
    <p:sldId id="322" r:id="rId37"/>
    <p:sldId id="307" r:id="rId38"/>
    <p:sldId id="306" r:id="rId39"/>
    <p:sldId id="315" r:id="rId40"/>
    <p:sldId id="316" r:id="rId41"/>
    <p:sldId id="283" r:id="rId42"/>
    <p:sldId id="284" r:id="rId43"/>
    <p:sldId id="300" r:id="rId44"/>
    <p:sldId id="317" r:id="rId45"/>
    <p:sldId id="318" r:id="rId46"/>
    <p:sldId id="320" r:id="rId47"/>
    <p:sldId id="285" r:id="rId48"/>
    <p:sldId id="321" r:id="rId49"/>
    <p:sldId id="319" r:id="rId50"/>
    <p:sldId id="287" r:id="rId51"/>
    <p:sldId id="323" r:id="rId52"/>
    <p:sldId id="289" r:id="rId53"/>
    <p:sldId id="327" r:id="rId54"/>
    <p:sldId id="326" r:id="rId55"/>
    <p:sldId id="328" r:id="rId56"/>
    <p:sldId id="325" r:id="rId57"/>
    <p:sldId id="290" r:id="rId58"/>
    <p:sldId id="331" r:id="rId59"/>
    <p:sldId id="332" r:id="rId60"/>
    <p:sldId id="333" r:id="rId61"/>
    <p:sldId id="334" r:id="rId62"/>
    <p:sldId id="340" r:id="rId63"/>
    <p:sldId id="335" r:id="rId64"/>
    <p:sldId id="337" r:id="rId65"/>
    <p:sldId id="338" r:id="rId66"/>
    <p:sldId id="339" r:id="rId67"/>
    <p:sldId id="329" r:id="rId68"/>
    <p:sldId id="330" r:id="rId69"/>
    <p:sldId id="291" r:id="rId70"/>
    <p:sldId id="292" r:id="rId71"/>
    <p:sldId id="341" r:id="rId72"/>
    <p:sldId id="344" r:id="rId73"/>
    <p:sldId id="382" r:id="rId74"/>
    <p:sldId id="383" r:id="rId75"/>
    <p:sldId id="384" r:id="rId76"/>
    <p:sldId id="385" r:id="rId77"/>
    <p:sldId id="386" r:id="rId78"/>
    <p:sldId id="387" r:id="rId79"/>
    <p:sldId id="298" r:id="rId80"/>
    <p:sldId id="345" r:id="rId81"/>
    <p:sldId id="346" r:id="rId82"/>
    <p:sldId id="350" r:id="rId83"/>
    <p:sldId id="353" r:id="rId84"/>
    <p:sldId id="354" r:id="rId85"/>
    <p:sldId id="355" r:id="rId86"/>
    <p:sldId id="348" r:id="rId87"/>
    <p:sldId id="356" r:id="rId88"/>
    <p:sldId id="357" r:id="rId89"/>
    <p:sldId id="358" r:id="rId90"/>
    <p:sldId id="359" r:id="rId91"/>
    <p:sldId id="360" r:id="rId92"/>
    <p:sldId id="361" r:id="rId93"/>
    <p:sldId id="362" r:id="rId94"/>
    <p:sldId id="363" r:id="rId95"/>
    <p:sldId id="364" r:id="rId96"/>
    <p:sldId id="347" r:id="rId97"/>
    <p:sldId id="351" r:id="rId98"/>
    <p:sldId id="367" r:id="rId99"/>
    <p:sldId id="368" r:id="rId100"/>
    <p:sldId id="369" r:id="rId101"/>
    <p:sldId id="370" r:id="rId102"/>
    <p:sldId id="371" r:id="rId103"/>
    <p:sldId id="372" r:id="rId104"/>
    <p:sldId id="373" r:id="rId105"/>
    <p:sldId id="374" r:id="rId106"/>
    <p:sldId id="366" r:id="rId107"/>
    <p:sldId id="375" r:id="rId108"/>
    <p:sldId id="376" r:id="rId109"/>
    <p:sldId id="349" r:id="rId110"/>
    <p:sldId id="267" r:id="rId111"/>
    <p:sldId id="378" r:id="rId112"/>
    <p:sldId id="379" r:id="rId113"/>
    <p:sldId id="380" r:id="rId114"/>
    <p:sldId id="272" r:id="rId115"/>
    <p:sldId id="377" r:id="rId116"/>
    <p:sldId id="381" r:id="rId117"/>
    <p:sldId id="395" r:id="rId1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2"/>
    <p:restoredTop sz="94694"/>
  </p:normalViewPr>
  <p:slideViewPr>
    <p:cSldViewPr>
      <p:cViewPr varScale="1">
        <p:scale>
          <a:sx n="121" d="100"/>
          <a:sy n="121" d="100"/>
        </p:scale>
        <p:origin x="144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026">
            <a:extLst>
              <a:ext uri="{FF2B5EF4-FFF2-40B4-BE49-F238E27FC236}">
                <a16:creationId xmlns:a16="http://schemas.microsoft.com/office/drawing/2014/main" id="{9EA22EFA-66E9-FE45-B807-51A5EB1044F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41315" name="Rectangle 1027">
            <a:extLst>
              <a:ext uri="{FF2B5EF4-FFF2-40B4-BE49-F238E27FC236}">
                <a16:creationId xmlns:a16="http://schemas.microsoft.com/office/drawing/2014/main" id="{0DFBEB52-3D3F-F747-B6B6-BDF2A57FB16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41316" name="Rectangle 1028">
            <a:extLst>
              <a:ext uri="{FF2B5EF4-FFF2-40B4-BE49-F238E27FC236}">
                <a16:creationId xmlns:a16="http://schemas.microsoft.com/office/drawing/2014/main" id="{A8C635E7-9E02-A74E-B559-74189ED8275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en-US"/>
              <a:t>© Sperko Engineering 2004</a:t>
            </a:r>
          </a:p>
        </p:txBody>
      </p:sp>
      <p:sp>
        <p:nvSpPr>
          <p:cNvPr id="141317" name="Rectangle 1029">
            <a:extLst>
              <a:ext uri="{FF2B5EF4-FFF2-40B4-BE49-F238E27FC236}">
                <a16:creationId xmlns:a16="http://schemas.microsoft.com/office/drawing/2014/main" id="{28078945-4BB8-444E-B415-203EBDFEBDC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B1366C-A186-B94B-8930-7AE38C9411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026">
            <a:extLst>
              <a:ext uri="{FF2B5EF4-FFF2-40B4-BE49-F238E27FC236}">
                <a16:creationId xmlns:a16="http://schemas.microsoft.com/office/drawing/2014/main" id="{16E98A32-0552-0843-A1FC-AAD08146D5A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39267" name="Rectangle 1027">
            <a:extLst>
              <a:ext uri="{FF2B5EF4-FFF2-40B4-BE49-F238E27FC236}">
                <a16:creationId xmlns:a16="http://schemas.microsoft.com/office/drawing/2014/main" id="{B1416CD7-2BD5-5D46-8527-CDCF8C9A30D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39268" name="Rectangle 1028">
            <a:extLst>
              <a:ext uri="{FF2B5EF4-FFF2-40B4-BE49-F238E27FC236}">
                <a16:creationId xmlns:a16="http://schemas.microsoft.com/office/drawing/2014/main" id="{892763E2-5D2A-0C40-8C05-F3E5C54449A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9269" name="Rectangle 1029">
            <a:extLst>
              <a:ext uri="{FF2B5EF4-FFF2-40B4-BE49-F238E27FC236}">
                <a16:creationId xmlns:a16="http://schemas.microsoft.com/office/drawing/2014/main" id="{1A6F1FD0-8001-CE43-B80A-77A6408D98E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9270" name="Rectangle 1030">
            <a:extLst>
              <a:ext uri="{FF2B5EF4-FFF2-40B4-BE49-F238E27FC236}">
                <a16:creationId xmlns:a16="http://schemas.microsoft.com/office/drawing/2014/main" id="{1374179F-CA79-B84D-ACE1-A0DEE154A91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en-US"/>
              <a:t>© Sperko Engineering 2004</a:t>
            </a:r>
          </a:p>
        </p:txBody>
      </p:sp>
      <p:sp>
        <p:nvSpPr>
          <p:cNvPr id="139271" name="Rectangle 1031">
            <a:extLst>
              <a:ext uri="{FF2B5EF4-FFF2-40B4-BE49-F238E27FC236}">
                <a16:creationId xmlns:a16="http://schemas.microsoft.com/office/drawing/2014/main" id="{397E0299-D9EB-4B43-B51A-AE206229FD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0D38A2-5239-5C4E-B73E-E3209C25606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>
            <a:extLst>
              <a:ext uri="{FF2B5EF4-FFF2-40B4-BE49-F238E27FC236}">
                <a16:creationId xmlns:a16="http://schemas.microsoft.com/office/drawing/2014/main" id="{A9D5B265-400B-0F43-9C8B-524E55257AA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7837CF66-F7DA-234C-BF2E-D6DA064C173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© Sperko Engineering 2004</a:t>
            </a:r>
          </a:p>
        </p:txBody>
      </p:sp>
      <p:sp>
        <p:nvSpPr>
          <p:cNvPr id="7" name="Rectangle 1031">
            <a:extLst>
              <a:ext uri="{FF2B5EF4-FFF2-40B4-BE49-F238E27FC236}">
                <a16:creationId xmlns:a16="http://schemas.microsoft.com/office/drawing/2014/main" id="{355B7BFC-E88E-4F4C-AE5F-61235FC0F6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8352F-BE8F-A949-A9A7-6F8F33BEB044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40290" name="Rectangle 1026">
            <a:extLst>
              <a:ext uri="{FF2B5EF4-FFF2-40B4-BE49-F238E27FC236}">
                <a16:creationId xmlns:a16="http://schemas.microsoft.com/office/drawing/2014/main" id="{45D567A7-15D3-4D49-AE06-7C5CEA79D4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1027">
            <a:extLst>
              <a:ext uri="{FF2B5EF4-FFF2-40B4-BE49-F238E27FC236}">
                <a16:creationId xmlns:a16="http://schemas.microsoft.com/office/drawing/2014/main" id="{656D12E7-1EB6-5E4E-8B89-8DC591FDBF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802AC-EA2E-1D4D-8257-73ACBAF15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05AFA0-7724-EE43-B03F-5C25B4F48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DD2BE-5D88-8344-86AA-634FE4924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2C0B3-B92C-A044-9779-E0CE14389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19CEE-3396-334E-8BBB-C1E34E82C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27284-E393-114C-9F26-F9DA30699C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11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92D54-8AF3-054E-8F1E-3E8133A2D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50F268-1B2F-124B-9912-2B6236E8E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42B9F-E91F-C04B-A4D9-FFBE9DAC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6D726-5DB2-344C-A241-00D1EBBC7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F09C4-DD59-FB47-81C9-E423EEA75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D24E5-484C-5F45-B7C0-E2972EEDD1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4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F481F9-AE6F-B54D-8263-D1CBC0EA9D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541F4-A504-354D-9B75-8C28A15498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DC5B6-742D-444A-8073-52C8E8400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B19A8-EC9C-C047-BCE8-048FDE35C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FD554-6804-AA42-8E5E-81BF84A16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C9CEC-B488-804D-A851-C16CA6E788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50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C2EAA-09C0-B240-9F23-3AC1F1FAB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D1503-C3C9-AF48-8B24-143EF2C7E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60637-F574-CA43-8479-52B4C52E9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73B2C-5AC8-3F41-8562-40B9C267C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0697D-8AB4-8644-80C2-1CE40E97A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E3BA7-588B-084F-942A-98D50DBB20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24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0DE41-1AFA-534F-9A07-92AEEB6A9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C5B81-0D73-074D-B976-8AF8887B2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25A11-3C3B-5F48-AA06-4C5CE61FE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D831A-01EE-6C4A-90F0-47312D15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23E54-5A44-0A4D-89D7-20358F84F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89128-94FE-6644-A770-B8511ECB3C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46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D604C-92C7-1F4B-ACBA-3D8051438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63B3E-2E35-8F4E-B3C0-32BEC354B4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A027A5-7E5F-E843-ABBE-D2D7AFD02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914C8-8FCD-8748-BDFD-DE26C5771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83446-D842-DB4A-BC5F-0D14FD59F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A7D74-A08E-DC49-80BC-67513AEC3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7F2DD-1846-DB4C-8F29-BE6DDC7635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08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0A5EC-5465-004D-91DB-6714B053D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AC39A-8045-6044-89A8-8D0172768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309884-559D-9E49-B13B-F56963BCD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C3DDC2-D171-EE40-AF1A-4DD5329F25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9A034B-A323-474F-AE65-445940D3AC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995F7F-6FDE-504C-B4BE-D9FDDCF22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296D86-7074-8348-9ECA-03DF66CE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DD2055-1BD7-674D-A418-7FC0FE81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49342-E28B-7A4E-9BAC-B5D35653F5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56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9B5D9-BC88-484B-818F-318EC5220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BB873-288E-9B44-91A3-857A3255B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D447D1-0B8C-C940-BDE6-CDEF62FCA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4242B8-FB33-414F-8AD5-BA68C6182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C52E7-269A-B74B-85F2-7ECD5BF879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93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B13222-F73F-4642-A25D-83962DE2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419C0F-18FC-5D40-8AF3-52F1DE1D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5EA60-07D7-D141-AC2E-8C9B8027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AF72E-BE78-D047-AC2C-D8A54FDF4C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210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24FF5-F804-CB4A-95AE-97A686889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439C5-BBDB-5648-AC5A-D7CDED045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F5FF52-9698-9649-8C53-E1B727E6C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A06151-D661-074F-8E8B-1D1BC396D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1261D-649C-604E-A3C8-527EEBAD8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6A384A-6BEC-8E44-86E1-8C8940FC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92A91-A8C3-2A43-A2EA-5C964E79E4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11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54DC8-840B-EA4E-A38C-487EC0637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079F29-FC0A-CF47-B29E-8B495CAA36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E7EF0D-6052-1348-9A47-EBAA2E53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34BFB-A23C-114F-A7AE-86F355B88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C5A61-A617-9445-A047-B542D71B2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20F5A-BED8-0F44-944A-10D2BB8C8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FE6D0-1150-0C40-B40D-229EDDF5C9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76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758B166-8E8A-C041-A589-3D4940830A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7D60D72-63B6-0F4C-BF77-397A97A37C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6B136FC-3429-DD45-A215-49845ED60B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744A5D2-4C02-0C47-A39D-C43A1CF3DE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03DB6C5-3F09-4541-ACBE-D5314AC6EBC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BF3AE2-7618-9043-8BAB-86BA268702A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F77324C-A116-4A4E-86B9-B438DEE100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="ctr"/>
          <a:lstStyle/>
          <a:p>
            <a:r>
              <a:rPr lang="en-US" altLang="en-US" sz="4400">
                <a:latin typeface="Arial Black" panose="020B0604020202020204" pitchFamily="34" charset="0"/>
              </a:rPr>
              <a:t>Understanding “Position” in Welding</a:t>
            </a:r>
            <a:endParaRPr lang="en-US" altLang="en-US" sz="4400"/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CF8F4306-62AB-DE43-B5EC-71A7BC715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276600"/>
            <a:ext cx="66294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>
                <a:latin typeface="Arial" panose="020B0604020202020204" pitchFamily="34" charset="0"/>
              </a:rPr>
              <a:t>Walter J. Sperko, P. E.</a:t>
            </a:r>
          </a:p>
          <a:p>
            <a:pPr algn="ctr"/>
            <a:r>
              <a:rPr lang="en-US" altLang="en-US">
                <a:latin typeface="Arial" panose="020B0604020202020204" pitchFamily="34" charset="0"/>
              </a:rPr>
              <a:t>Sperko Engineering Services, Inc.</a:t>
            </a:r>
          </a:p>
          <a:p>
            <a:pPr algn="ctr"/>
            <a:r>
              <a:rPr lang="en-US" altLang="en-US">
                <a:latin typeface="Arial" panose="020B0604020202020204" pitchFamily="34" charset="0"/>
              </a:rPr>
              <a:t>4803 Archwood Dr.</a:t>
            </a:r>
          </a:p>
          <a:p>
            <a:pPr algn="ctr"/>
            <a:r>
              <a:rPr lang="en-US" altLang="en-US">
                <a:latin typeface="Arial" panose="020B0604020202020204" pitchFamily="34" charset="0"/>
              </a:rPr>
              <a:t>Greensboro, NC  27406</a:t>
            </a:r>
          </a:p>
          <a:p>
            <a:pPr algn="ctr"/>
            <a:r>
              <a:rPr lang="en-US" altLang="en-US">
                <a:latin typeface="Arial" panose="020B0604020202020204" pitchFamily="34" charset="0"/>
              </a:rPr>
              <a:t>www.sperkoengineering.com</a:t>
            </a:r>
          </a:p>
          <a:p>
            <a:pPr algn="ctr"/>
            <a:r>
              <a:rPr lang="en-US" altLang="en-US">
                <a:latin typeface="Arial" panose="020B0604020202020204" pitchFamily="34" charset="0"/>
              </a:rPr>
              <a:t>sperko@asme.org</a:t>
            </a:r>
          </a:p>
          <a:p>
            <a:pPr algn="ctr"/>
            <a:r>
              <a:rPr lang="en-US" altLang="en-US">
                <a:latin typeface="Arial" panose="020B0604020202020204" pitchFamily="34" charset="0"/>
              </a:rPr>
              <a:t>336-674-0600</a:t>
            </a:r>
          </a:p>
          <a:p>
            <a:pPr algn="ctr"/>
            <a:r>
              <a:rPr lang="en-US" altLang="en-US">
                <a:latin typeface="Arial" panose="020B0604020202020204" pitchFamily="34" charset="0"/>
              </a:rPr>
              <a:t>FAX 336-674-0202</a:t>
            </a:r>
            <a:endParaRPr lang="en-US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B15E1F4A-E1EC-F64B-A339-FA7840F9F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788" y="60848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B7BB97B-22EE-3D4E-97A4-0B1335CE37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Test Position 3F/PF or PG</a:t>
            </a:r>
          </a:p>
        </p:txBody>
      </p:sp>
      <p:sp>
        <p:nvSpPr>
          <p:cNvPr id="8198" name="Line 6">
            <a:extLst>
              <a:ext uri="{FF2B5EF4-FFF2-40B4-BE49-F238E27FC236}">
                <a16:creationId xmlns:a16="http://schemas.microsoft.com/office/drawing/2014/main" id="{30312F52-8828-7B4E-899D-F04138B1C3E8}"/>
              </a:ext>
            </a:extLst>
          </p:cNvPr>
          <p:cNvSpPr>
            <a:spLocks noChangeShapeType="1"/>
          </p:cNvSpPr>
          <p:nvPr/>
        </p:nvSpPr>
        <p:spPr bwMode="auto">
          <a:xfrm rot="-3695614">
            <a:off x="4418806" y="5101432"/>
            <a:ext cx="434975" cy="788988"/>
          </a:xfrm>
          <a:prstGeom prst="line">
            <a:avLst/>
          </a:pr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Freeform 11">
            <a:extLst>
              <a:ext uri="{FF2B5EF4-FFF2-40B4-BE49-F238E27FC236}">
                <a16:creationId xmlns:a16="http://schemas.microsoft.com/office/drawing/2014/main" id="{9188F450-B3D7-764C-991B-9426C6708D7F}"/>
              </a:ext>
            </a:extLst>
          </p:cNvPr>
          <p:cNvSpPr>
            <a:spLocks/>
          </p:cNvSpPr>
          <p:nvPr/>
        </p:nvSpPr>
        <p:spPr bwMode="auto">
          <a:xfrm>
            <a:off x="3276600" y="2438400"/>
            <a:ext cx="168275" cy="2600325"/>
          </a:xfrm>
          <a:custGeom>
            <a:avLst/>
            <a:gdLst>
              <a:gd name="T0" fmla="*/ 0 w 106"/>
              <a:gd name="T1" fmla="*/ 0 h 1638"/>
              <a:gd name="T2" fmla="*/ 96 w 106"/>
              <a:gd name="T3" fmla="*/ 48 h 1638"/>
              <a:gd name="T4" fmla="*/ 106 w 106"/>
              <a:gd name="T5" fmla="*/ 1638 h 1638"/>
              <a:gd name="T6" fmla="*/ 0 w 106"/>
              <a:gd name="T7" fmla="*/ 1584 h 1638"/>
              <a:gd name="T8" fmla="*/ 0 w 106"/>
              <a:gd name="T9" fmla="*/ 0 h 1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638">
                <a:moveTo>
                  <a:pt x="0" y="0"/>
                </a:moveTo>
                <a:lnTo>
                  <a:pt x="96" y="48"/>
                </a:lnTo>
                <a:lnTo>
                  <a:pt x="106" y="1638"/>
                </a:lnTo>
                <a:lnTo>
                  <a:pt x="0" y="1584"/>
                </a:lnTo>
                <a:lnTo>
                  <a:pt x="0" y="0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Freeform 12">
            <a:extLst>
              <a:ext uri="{FF2B5EF4-FFF2-40B4-BE49-F238E27FC236}">
                <a16:creationId xmlns:a16="http://schemas.microsoft.com/office/drawing/2014/main" id="{DC17C994-CF55-1F43-8C7A-BFBCF5A164C8}"/>
              </a:ext>
            </a:extLst>
          </p:cNvPr>
          <p:cNvSpPr>
            <a:spLocks/>
          </p:cNvSpPr>
          <p:nvPr/>
        </p:nvSpPr>
        <p:spPr bwMode="auto">
          <a:xfrm>
            <a:off x="3276600" y="1990725"/>
            <a:ext cx="1371600" cy="523875"/>
          </a:xfrm>
          <a:custGeom>
            <a:avLst/>
            <a:gdLst>
              <a:gd name="T0" fmla="*/ 0 w 864"/>
              <a:gd name="T1" fmla="*/ 282 h 330"/>
              <a:gd name="T2" fmla="*/ 748 w 864"/>
              <a:gd name="T3" fmla="*/ 0 h 330"/>
              <a:gd name="T4" fmla="*/ 864 w 864"/>
              <a:gd name="T5" fmla="*/ 42 h 330"/>
              <a:gd name="T6" fmla="*/ 96 w 864"/>
              <a:gd name="T7" fmla="*/ 330 h 330"/>
              <a:gd name="T8" fmla="*/ 0 w 864"/>
              <a:gd name="T9" fmla="*/ 282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4" h="330">
                <a:moveTo>
                  <a:pt x="0" y="282"/>
                </a:moveTo>
                <a:lnTo>
                  <a:pt x="748" y="0"/>
                </a:lnTo>
                <a:lnTo>
                  <a:pt x="864" y="42"/>
                </a:lnTo>
                <a:lnTo>
                  <a:pt x="96" y="330"/>
                </a:lnTo>
                <a:lnTo>
                  <a:pt x="0" y="28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Freeform 13">
            <a:extLst>
              <a:ext uri="{FF2B5EF4-FFF2-40B4-BE49-F238E27FC236}">
                <a16:creationId xmlns:a16="http://schemas.microsoft.com/office/drawing/2014/main" id="{0920D203-0B28-3843-87C8-9591B7F2D86F}"/>
              </a:ext>
            </a:extLst>
          </p:cNvPr>
          <p:cNvSpPr>
            <a:spLocks/>
          </p:cNvSpPr>
          <p:nvPr/>
        </p:nvSpPr>
        <p:spPr bwMode="auto">
          <a:xfrm>
            <a:off x="4038600" y="1752600"/>
            <a:ext cx="1362075" cy="523875"/>
          </a:xfrm>
          <a:custGeom>
            <a:avLst/>
            <a:gdLst>
              <a:gd name="T0" fmla="*/ 0 w 858"/>
              <a:gd name="T1" fmla="*/ 240 h 330"/>
              <a:gd name="T2" fmla="*/ 0 w 858"/>
              <a:gd name="T3" fmla="*/ 48 h 330"/>
              <a:gd name="T4" fmla="*/ 144 w 858"/>
              <a:gd name="T5" fmla="*/ 0 h 330"/>
              <a:gd name="T6" fmla="*/ 858 w 858"/>
              <a:gd name="T7" fmla="*/ 280 h 330"/>
              <a:gd name="T8" fmla="*/ 714 w 858"/>
              <a:gd name="T9" fmla="*/ 330 h 330"/>
              <a:gd name="T10" fmla="*/ 0 w 858"/>
              <a:gd name="T11" fmla="*/ 48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8" h="330">
                <a:moveTo>
                  <a:pt x="0" y="240"/>
                </a:moveTo>
                <a:lnTo>
                  <a:pt x="0" y="48"/>
                </a:lnTo>
                <a:lnTo>
                  <a:pt x="144" y="0"/>
                </a:lnTo>
                <a:lnTo>
                  <a:pt x="858" y="280"/>
                </a:lnTo>
                <a:lnTo>
                  <a:pt x="714" y="330"/>
                </a:lnTo>
                <a:lnTo>
                  <a:pt x="0" y="4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Freeform 14">
            <a:extLst>
              <a:ext uri="{FF2B5EF4-FFF2-40B4-BE49-F238E27FC236}">
                <a16:creationId xmlns:a16="http://schemas.microsoft.com/office/drawing/2014/main" id="{9133A485-662C-9747-99FE-AD9617F69AD3}"/>
              </a:ext>
            </a:extLst>
          </p:cNvPr>
          <p:cNvSpPr>
            <a:spLocks/>
          </p:cNvSpPr>
          <p:nvPr/>
        </p:nvSpPr>
        <p:spPr bwMode="auto">
          <a:xfrm>
            <a:off x="3448050" y="2209800"/>
            <a:ext cx="1962150" cy="2835275"/>
          </a:xfrm>
          <a:custGeom>
            <a:avLst/>
            <a:gdLst>
              <a:gd name="T0" fmla="*/ 0 w 1236"/>
              <a:gd name="T1" fmla="*/ 1786 h 1786"/>
              <a:gd name="T2" fmla="*/ 744 w 1236"/>
              <a:gd name="T3" fmla="*/ 1396 h 1786"/>
              <a:gd name="T4" fmla="*/ 1090 w 1236"/>
              <a:gd name="T5" fmla="*/ 1582 h 1786"/>
              <a:gd name="T6" fmla="*/ 1092 w 1236"/>
              <a:gd name="T7" fmla="*/ 48 h 1786"/>
              <a:gd name="T8" fmla="*/ 1236 w 1236"/>
              <a:gd name="T9" fmla="*/ 0 h 1786"/>
              <a:gd name="T10" fmla="*/ 1218 w 1236"/>
              <a:gd name="T11" fmla="*/ 1512 h 1786"/>
              <a:gd name="T12" fmla="*/ 1092 w 1236"/>
              <a:gd name="T13" fmla="*/ 1584 h 1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6" h="1786">
                <a:moveTo>
                  <a:pt x="0" y="1786"/>
                </a:moveTo>
                <a:lnTo>
                  <a:pt x="744" y="1396"/>
                </a:lnTo>
                <a:lnTo>
                  <a:pt x="1090" y="1582"/>
                </a:lnTo>
                <a:lnTo>
                  <a:pt x="1092" y="48"/>
                </a:lnTo>
                <a:lnTo>
                  <a:pt x="1236" y="0"/>
                </a:lnTo>
                <a:lnTo>
                  <a:pt x="1218" y="1512"/>
                </a:lnTo>
                <a:lnTo>
                  <a:pt x="1092" y="1584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Freeform 18">
            <a:extLst>
              <a:ext uri="{FF2B5EF4-FFF2-40B4-BE49-F238E27FC236}">
                <a16:creationId xmlns:a16="http://schemas.microsoft.com/office/drawing/2014/main" id="{C9AF6A11-9C1A-AF4B-A9C7-CEABAAE3BDB0}"/>
              </a:ext>
            </a:extLst>
          </p:cNvPr>
          <p:cNvSpPr>
            <a:spLocks/>
          </p:cNvSpPr>
          <p:nvPr/>
        </p:nvSpPr>
        <p:spPr bwMode="auto">
          <a:xfrm>
            <a:off x="4451350" y="2133600"/>
            <a:ext cx="349250" cy="41275"/>
          </a:xfrm>
          <a:custGeom>
            <a:avLst/>
            <a:gdLst>
              <a:gd name="T0" fmla="*/ 0 w 220"/>
              <a:gd name="T1" fmla="*/ 0 h 26"/>
              <a:gd name="T2" fmla="*/ 80 w 220"/>
              <a:gd name="T3" fmla="*/ 26 h 26"/>
              <a:gd name="T4" fmla="*/ 166 w 220"/>
              <a:gd name="T5" fmla="*/ 22 h 26"/>
              <a:gd name="T6" fmla="*/ 220 w 220"/>
              <a:gd name="T7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0" h="26">
                <a:moveTo>
                  <a:pt x="0" y="0"/>
                </a:moveTo>
                <a:lnTo>
                  <a:pt x="80" y="26"/>
                </a:lnTo>
                <a:lnTo>
                  <a:pt x="166" y="22"/>
                </a:lnTo>
                <a:lnTo>
                  <a:pt x="220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Freeform 17">
            <a:extLst>
              <a:ext uri="{FF2B5EF4-FFF2-40B4-BE49-F238E27FC236}">
                <a16:creationId xmlns:a16="http://schemas.microsoft.com/office/drawing/2014/main" id="{03ACAB71-2DB2-424F-A07B-34C173BD4F88}"/>
              </a:ext>
            </a:extLst>
          </p:cNvPr>
          <p:cNvSpPr>
            <a:spLocks/>
          </p:cNvSpPr>
          <p:nvPr/>
        </p:nvSpPr>
        <p:spPr bwMode="auto">
          <a:xfrm>
            <a:off x="4445000" y="2057400"/>
            <a:ext cx="358775" cy="2514600"/>
          </a:xfrm>
          <a:custGeom>
            <a:avLst/>
            <a:gdLst>
              <a:gd name="T0" fmla="*/ 0 w 226"/>
              <a:gd name="T1" fmla="*/ 1562 h 1584"/>
              <a:gd name="T2" fmla="*/ 8 w 226"/>
              <a:gd name="T3" fmla="*/ 46 h 1584"/>
              <a:gd name="T4" fmla="*/ 128 w 226"/>
              <a:gd name="T5" fmla="*/ 0 h 1584"/>
              <a:gd name="T6" fmla="*/ 224 w 226"/>
              <a:gd name="T7" fmla="*/ 48 h 1584"/>
              <a:gd name="T8" fmla="*/ 226 w 226"/>
              <a:gd name="T9" fmla="*/ 1546 h 1584"/>
              <a:gd name="T10" fmla="*/ 204 w 226"/>
              <a:gd name="T11" fmla="*/ 1562 h 1584"/>
              <a:gd name="T12" fmla="*/ 162 w 226"/>
              <a:gd name="T13" fmla="*/ 1576 h 1584"/>
              <a:gd name="T14" fmla="*/ 110 w 226"/>
              <a:gd name="T15" fmla="*/ 1584 h 1584"/>
              <a:gd name="T16" fmla="*/ 54 w 226"/>
              <a:gd name="T17" fmla="*/ 1578 h 1584"/>
              <a:gd name="T18" fmla="*/ 0 w 226"/>
              <a:gd name="T19" fmla="*/ 1562 h 1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6" h="1584">
                <a:moveTo>
                  <a:pt x="0" y="1562"/>
                </a:moveTo>
                <a:lnTo>
                  <a:pt x="8" y="46"/>
                </a:lnTo>
                <a:lnTo>
                  <a:pt x="128" y="0"/>
                </a:lnTo>
                <a:lnTo>
                  <a:pt x="224" y="48"/>
                </a:lnTo>
                <a:lnTo>
                  <a:pt x="226" y="1546"/>
                </a:lnTo>
                <a:lnTo>
                  <a:pt x="204" y="1562"/>
                </a:lnTo>
                <a:lnTo>
                  <a:pt x="162" y="1576"/>
                </a:lnTo>
                <a:lnTo>
                  <a:pt x="110" y="1584"/>
                </a:lnTo>
                <a:lnTo>
                  <a:pt x="54" y="1578"/>
                </a:lnTo>
                <a:lnTo>
                  <a:pt x="0" y="1562"/>
                </a:lnTo>
                <a:close/>
              </a:path>
            </a:pathLst>
          </a:custGeom>
          <a:solidFill>
            <a:schemeClr val="accent1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Line 4">
            <a:extLst>
              <a:ext uri="{FF2B5EF4-FFF2-40B4-BE49-F238E27FC236}">
                <a16:creationId xmlns:a16="http://schemas.microsoft.com/office/drawing/2014/main" id="{2A39F062-F6B7-934D-ABB8-BAF23CA6F2E9}"/>
              </a:ext>
            </a:extLst>
          </p:cNvPr>
          <p:cNvSpPr>
            <a:spLocks noChangeShapeType="1"/>
          </p:cNvSpPr>
          <p:nvPr/>
        </p:nvSpPr>
        <p:spPr bwMode="auto">
          <a:xfrm rot="17904386" flipV="1">
            <a:off x="3270250" y="2652713"/>
            <a:ext cx="3171825" cy="231457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Line 5">
            <a:extLst>
              <a:ext uri="{FF2B5EF4-FFF2-40B4-BE49-F238E27FC236}">
                <a16:creationId xmlns:a16="http://schemas.microsoft.com/office/drawing/2014/main" id="{3D5DC80A-D1B0-154F-A010-06CF7A6A3A80}"/>
              </a:ext>
            </a:extLst>
          </p:cNvPr>
          <p:cNvSpPr>
            <a:spLocks noChangeShapeType="1"/>
          </p:cNvSpPr>
          <p:nvPr/>
        </p:nvSpPr>
        <p:spPr bwMode="auto">
          <a:xfrm rot="17904386" flipV="1">
            <a:off x="2514600" y="3103563"/>
            <a:ext cx="3705225" cy="148907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Line 7">
            <a:extLst>
              <a:ext uri="{FF2B5EF4-FFF2-40B4-BE49-F238E27FC236}">
                <a16:creationId xmlns:a16="http://schemas.microsoft.com/office/drawing/2014/main" id="{120A50D6-DB49-D546-86CF-CDAFCB4671AA}"/>
              </a:ext>
            </a:extLst>
          </p:cNvPr>
          <p:cNvSpPr>
            <a:spLocks noChangeShapeType="1"/>
          </p:cNvSpPr>
          <p:nvPr/>
        </p:nvSpPr>
        <p:spPr bwMode="auto">
          <a:xfrm rot="17904386" flipV="1">
            <a:off x="2655888" y="3017838"/>
            <a:ext cx="3890962" cy="213201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4E4B348B-8FE7-CA42-879D-E052EA46B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638800"/>
            <a:ext cx="838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80"/>
                </a:solidFill>
              </a:rPr>
              <a:t>±15°</a:t>
            </a:r>
            <a:endParaRPr lang="en-US" altLang="en-US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8" name="Picture 1034">
            <a:extLst>
              <a:ext uri="{FF2B5EF4-FFF2-40B4-BE49-F238E27FC236}">
                <a16:creationId xmlns:a16="http://schemas.microsoft.com/office/drawing/2014/main" id="{AD35390E-D58B-9D49-8606-6E9EBB4BB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312863"/>
            <a:ext cx="7186612" cy="554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1" name="Rectangle 1027">
            <a:extLst>
              <a:ext uri="{FF2B5EF4-FFF2-40B4-BE49-F238E27FC236}">
                <a16:creationId xmlns:a16="http://schemas.microsoft.com/office/drawing/2014/main" id="{8FA5B462-FFF7-CA47-9081-2C1D901AE0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pPr algn="l"/>
            <a:r>
              <a:rPr lang="en-US" altLang="en-US"/>
              <a:t>Vertical Position Part 3</a:t>
            </a:r>
          </a:p>
        </p:txBody>
      </p:sp>
      <p:sp>
        <p:nvSpPr>
          <p:cNvPr id="119812" name="AutoShape 1028">
            <a:extLst>
              <a:ext uri="{FF2B5EF4-FFF2-40B4-BE49-F238E27FC236}">
                <a16:creationId xmlns:a16="http://schemas.microsoft.com/office/drawing/2014/main" id="{42FD9740-FCF6-D74B-A5A6-3BFD99E59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981200"/>
            <a:ext cx="3429000" cy="1143000"/>
          </a:xfrm>
          <a:prstGeom prst="wedgeRoundRectCallout">
            <a:avLst>
              <a:gd name="adj1" fmla="val 67130"/>
              <a:gd name="adj2" fmla="val 941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FF0080"/>
                </a:solidFill>
              </a:rPr>
              <a:t>Rotated to vertical limit </a:t>
            </a:r>
          </a:p>
          <a:p>
            <a:pPr algn="ctr"/>
            <a:r>
              <a:rPr lang="en-US" altLang="en-US">
                <a:solidFill>
                  <a:srgbClr val="FF0080"/>
                </a:solidFill>
              </a:rPr>
              <a:t>Inclination constant</a:t>
            </a:r>
          </a:p>
        </p:txBody>
      </p:sp>
      <p:sp>
        <p:nvSpPr>
          <p:cNvPr id="119813" name="Line 1029">
            <a:extLst>
              <a:ext uri="{FF2B5EF4-FFF2-40B4-BE49-F238E27FC236}">
                <a16:creationId xmlns:a16="http://schemas.microsoft.com/office/drawing/2014/main" id="{51B115EB-AE63-B74E-BC09-E38CE6667D9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62400" y="4495800"/>
            <a:ext cx="1143000" cy="762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4" name="Text Box 1030">
            <a:extLst>
              <a:ext uri="{FF2B5EF4-FFF2-40B4-BE49-F238E27FC236}">
                <a16:creationId xmlns:a16="http://schemas.microsoft.com/office/drawing/2014/main" id="{F5A2A76C-0351-1F48-9224-838A2EEAB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213" y="5257800"/>
            <a:ext cx="611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80"/>
                </a:solidFill>
              </a:rPr>
              <a:t>15°</a:t>
            </a:r>
            <a:endParaRPr lang="en-US" altLang="en-US"/>
          </a:p>
        </p:txBody>
      </p:sp>
      <p:sp>
        <p:nvSpPr>
          <p:cNvPr id="119815" name="Arc 1031">
            <a:extLst>
              <a:ext uri="{FF2B5EF4-FFF2-40B4-BE49-F238E27FC236}">
                <a16:creationId xmlns:a16="http://schemas.microsoft.com/office/drawing/2014/main" id="{9D4C0683-8B38-E24E-ACF1-1CE0D239AB32}"/>
              </a:ext>
            </a:extLst>
          </p:cNvPr>
          <p:cNvSpPr>
            <a:spLocks/>
          </p:cNvSpPr>
          <p:nvPr/>
        </p:nvSpPr>
        <p:spPr bwMode="auto">
          <a:xfrm flipH="1">
            <a:off x="4038600" y="4586288"/>
            <a:ext cx="457200" cy="1071562"/>
          </a:xfrm>
          <a:custGeom>
            <a:avLst/>
            <a:gdLst>
              <a:gd name="G0" fmla="+- 0 0 0"/>
              <a:gd name="G1" fmla="+- 16436 0 0"/>
              <a:gd name="G2" fmla="+- 21600 0 0"/>
              <a:gd name="T0" fmla="*/ 14014 w 21600"/>
              <a:gd name="T1" fmla="*/ 0 h 16436"/>
              <a:gd name="T2" fmla="*/ 21600 w 21600"/>
              <a:gd name="T3" fmla="*/ 16436 h 16436"/>
              <a:gd name="T4" fmla="*/ 0 w 21600"/>
              <a:gd name="T5" fmla="*/ 16436 h 16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6436" fill="none" extrusionOk="0">
                <a:moveTo>
                  <a:pt x="14014" y="-1"/>
                </a:moveTo>
                <a:cubicBezTo>
                  <a:pt x="18827" y="4103"/>
                  <a:pt x="21600" y="10110"/>
                  <a:pt x="21600" y="16436"/>
                </a:cubicBezTo>
              </a:path>
              <a:path w="21600" h="16436" stroke="0" extrusionOk="0">
                <a:moveTo>
                  <a:pt x="14014" y="-1"/>
                </a:moveTo>
                <a:cubicBezTo>
                  <a:pt x="18827" y="4103"/>
                  <a:pt x="21600" y="10110"/>
                  <a:pt x="21600" y="16436"/>
                </a:cubicBezTo>
                <a:lnTo>
                  <a:pt x="0" y="16436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6" name="Line 1032">
            <a:extLst>
              <a:ext uri="{FF2B5EF4-FFF2-40B4-BE49-F238E27FC236}">
                <a16:creationId xmlns:a16="http://schemas.microsoft.com/office/drawing/2014/main" id="{6062234F-F0E7-E648-A6A2-A1F4A9BE95B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4419600"/>
            <a:ext cx="609600" cy="762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9" name="Text Box 1035">
            <a:extLst>
              <a:ext uri="{FF2B5EF4-FFF2-40B4-BE49-F238E27FC236}">
                <a16:creationId xmlns:a16="http://schemas.microsoft.com/office/drawing/2014/main" id="{A602DF6B-8F86-CC4D-840D-A60AF6758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562600"/>
            <a:ext cx="7635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80"/>
                </a:solidFill>
              </a:rPr>
              <a:t>280°</a:t>
            </a:r>
            <a:endParaRPr lang="en-US" altLang="en-US"/>
          </a:p>
        </p:txBody>
      </p:sp>
      <p:sp>
        <p:nvSpPr>
          <p:cNvPr id="119820" name="Line 1036">
            <a:extLst>
              <a:ext uri="{FF2B5EF4-FFF2-40B4-BE49-F238E27FC236}">
                <a16:creationId xmlns:a16="http://schemas.microsoft.com/office/drawing/2014/main" id="{691BD0B2-C814-084B-81EE-F6E57476F00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2850" y="4572000"/>
            <a:ext cx="2139950" cy="1069975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 autoUpdateAnimBg="0" advAuto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>
            <a:extLst>
              <a:ext uri="{FF2B5EF4-FFF2-40B4-BE49-F238E27FC236}">
                <a16:creationId xmlns:a16="http://schemas.microsoft.com/office/drawing/2014/main" id="{35233A63-FA49-1044-9980-26CA95D71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295400"/>
            <a:ext cx="7186612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5" name="Rectangle 3">
            <a:extLst>
              <a:ext uri="{FF2B5EF4-FFF2-40B4-BE49-F238E27FC236}">
                <a16:creationId xmlns:a16="http://schemas.microsoft.com/office/drawing/2014/main" id="{9761A56E-FCEE-8040-A047-2509905229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pPr algn="l"/>
            <a:r>
              <a:rPr lang="en-US" altLang="en-US"/>
              <a:t>Vertical Position Part 3 </a:t>
            </a:r>
          </a:p>
        </p:txBody>
      </p:sp>
      <p:sp>
        <p:nvSpPr>
          <p:cNvPr id="120836" name="AutoShape 4">
            <a:extLst>
              <a:ext uri="{FF2B5EF4-FFF2-40B4-BE49-F238E27FC236}">
                <a16:creationId xmlns:a16="http://schemas.microsoft.com/office/drawing/2014/main" id="{62FF9640-F72D-6B41-BB76-E93F20B5B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752600"/>
            <a:ext cx="3276600" cy="1600200"/>
          </a:xfrm>
          <a:prstGeom prst="wedgeRoundRectCallout">
            <a:avLst>
              <a:gd name="adj1" fmla="val 38856"/>
              <a:gd name="adj2" fmla="val 8948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FF0080"/>
                </a:solidFill>
              </a:rPr>
              <a:t>Return to starting position</a:t>
            </a:r>
          </a:p>
          <a:p>
            <a:pPr algn="ctr"/>
            <a:r>
              <a:rPr lang="en-US" altLang="en-US">
                <a:solidFill>
                  <a:srgbClr val="FF0080"/>
                </a:solidFill>
              </a:rPr>
              <a:t>Uphill or Downhill 15°</a:t>
            </a:r>
          </a:p>
          <a:p>
            <a:pPr algn="ctr"/>
            <a:r>
              <a:rPr lang="en-US" altLang="en-US">
                <a:solidFill>
                  <a:srgbClr val="FF0080"/>
                </a:solidFill>
              </a:rPr>
              <a:t>Face of weld upward</a:t>
            </a:r>
          </a:p>
        </p:txBody>
      </p:sp>
      <p:sp>
        <p:nvSpPr>
          <p:cNvPr id="120837" name="Line 5">
            <a:extLst>
              <a:ext uri="{FF2B5EF4-FFF2-40B4-BE49-F238E27FC236}">
                <a16:creationId xmlns:a16="http://schemas.microsoft.com/office/drawing/2014/main" id="{600CDB53-A45A-6444-9137-7E10FD82307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62400" y="4343400"/>
            <a:ext cx="1143000" cy="762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8" name="Text Box 6">
            <a:extLst>
              <a:ext uri="{FF2B5EF4-FFF2-40B4-BE49-F238E27FC236}">
                <a16:creationId xmlns:a16="http://schemas.microsoft.com/office/drawing/2014/main" id="{B7C4496D-E5EC-9044-AE44-4CBA2C192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213" y="5257800"/>
            <a:ext cx="611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80"/>
                </a:solidFill>
              </a:rPr>
              <a:t>15°</a:t>
            </a:r>
            <a:endParaRPr lang="en-US" altLang="en-US"/>
          </a:p>
        </p:txBody>
      </p:sp>
      <p:sp>
        <p:nvSpPr>
          <p:cNvPr id="120839" name="Arc 7">
            <a:extLst>
              <a:ext uri="{FF2B5EF4-FFF2-40B4-BE49-F238E27FC236}">
                <a16:creationId xmlns:a16="http://schemas.microsoft.com/office/drawing/2014/main" id="{C98D91A6-F08A-4F45-ADCA-39689D5FA695}"/>
              </a:ext>
            </a:extLst>
          </p:cNvPr>
          <p:cNvSpPr>
            <a:spLocks/>
          </p:cNvSpPr>
          <p:nvPr/>
        </p:nvSpPr>
        <p:spPr bwMode="auto">
          <a:xfrm flipH="1">
            <a:off x="4038600" y="4419600"/>
            <a:ext cx="457200" cy="1238250"/>
          </a:xfrm>
          <a:custGeom>
            <a:avLst/>
            <a:gdLst>
              <a:gd name="G0" fmla="+- 0 0 0"/>
              <a:gd name="G1" fmla="+- 18986 0 0"/>
              <a:gd name="G2" fmla="+- 21600 0 0"/>
              <a:gd name="T0" fmla="*/ 10299 w 21600"/>
              <a:gd name="T1" fmla="*/ 0 h 18986"/>
              <a:gd name="T2" fmla="*/ 21600 w 21600"/>
              <a:gd name="T3" fmla="*/ 18986 h 18986"/>
              <a:gd name="T4" fmla="*/ 0 w 21600"/>
              <a:gd name="T5" fmla="*/ 18986 h 18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8986" fill="none" extrusionOk="0">
                <a:moveTo>
                  <a:pt x="10299" y="-1"/>
                </a:moveTo>
                <a:cubicBezTo>
                  <a:pt x="17263" y="3777"/>
                  <a:pt x="21600" y="11063"/>
                  <a:pt x="21600" y="18986"/>
                </a:cubicBezTo>
              </a:path>
              <a:path w="21600" h="18986" stroke="0" extrusionOk="0">
                <a:moveTo>
                  <a:pt x="10299" y="-1"/>
                </a:moveTo>
                <a:cubicBezTo>
                  <a:pt x="17263" y="3777"/>
                  <a:pt x="21600" y="11063"/>
                  <a:pt x="21600" y="18986"/>
                </a:cubicBezTo>
                <a:lnTo>
                  <a:pt x="0" y="18986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0" name="Line 8">
            <a:extLst>
              <a:ext uri="{FF2B5EF4-FFF2-40B4-BE49-F238E27FC236}">
                <a16:creationId xmlns:a16="http://schemas.microsoft.com/office/drawing/2014/main" id="{66BD60AB-511E-364D-B84D-B564AD3E064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4419600"/>
            <a:ext cx="609600" cy="762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 autoUpdateAnimBg="0" advAuto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5" name="Picture 9">
            <a:extLst>
              <a:ext uri="{FF2B5EF4-FFF2-40B4-BE49-F238E27FC236}">
                <a16:creationId xmlns:a16="http://schemas.microsoft.com/office/drawing/2014/main" id="{8584A481-39AE-0142-90C9-77743A453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312863"/>
            <a:ext cx="7186612" cy="554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59" name="Rectangle 3">
            <a:extLst>
              <a:ext uri="{FF2B5EF4-FFF2-40B4-BE49-F238E27FC236}">
                <a16:creationId xmlns:a16="http://schemas.microsoft.com/office/drawing/2014/main" id="{824EDE73-4A23-684A-B6EF-41268F3DA4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pPr algn="l"/>
            <a:r>
              <a:rPr lang="en-US" altLang="en-US"/>
              <a:t>Vertical Position Part 3 </a:t>
            </a:r>
          </a:p>
        </p:txBody>
      </p:sp>
      <p:sp>
        <p:nvSpPr>
          <p:cNvPr id="121860" name="AutoShape 4">
            <a:extLst>
              <a:ext uri="{FF2B5EF4-FFF2-40B4-BE49-F238E27FC236}">
                <a16:creationId xmlns:a16="http://schemas.microsoft.com/office/drawing/2014/main" id="{0AC7BFEF-E13F-8B47-802E-B23CA8473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905000"/>
            <a:ext cx="3276600" cy="1600200"/>
          </a:xfrm>
          <a:prstGeom prst="wedgeRoundRectCallout">
            <a:avLst>
              <a:gd name="adj1" fmla="val 64824"/>
              <a:gd name="adj2" fmla="val 9900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FF0080"/>
                </a:solidFill>
              </a:rPr>
              <a:t>Rotate face of weld </a:t>
            </a:r>
          </a:p>
          <a:p>
            <a:pPr algn="ctr"/>
            <a:r>
              <a:rPr lang="en-US" altLang="en-US">
                <a:solidFill>
                  <a:srgbClr val="FF0080"/>
                </a:solidFill>
              </a:rPr>
              <a:t>Opposite direction</a:t>
            </a:r>
          </a:p>
          <a:p>
            <a:pPr algn="ctr"/>
            <a:r>
              <a:rPr lang="en-US" altLang="en-US">
                <a:solidFill>
                  <a:srgbClr val="FF0080"/>
                </a:solidFill>
              </a:rPr>
              <a:t>Inclination Constant 15°</a:t>
            </a:r>
          </a:p>
        </p:txBody>
      </p:sp>
      <p:sp>
        <p:nvSpPr>
          <p:cNvPr id="121861" name="Line 5">
            <a:extLst>
              <a:ext uri="{FF2B5EF4-FFF2-40B4-BE49-F238E27FC236}">
                <a16:creationId xmlns:a16="http://schemas.microsoft.com/office/drawing/2014/main" id="{36B98CDA-46AF-4649-B73F-60F401F519E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62400" y="4343400"/>
            <a:ext cx="1143000" cy="762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2" name="Text Box 6">
            <a:extLst>
              <a:ext uri="{FF2B5EF4-FFF2-40B4-BE49-F238E27FC236}">
                <a16:creationId xmlns:a16="http://schemas.microsoft.com/office/drawing/2014/main" id="{11447F06-5512-0F41-9795-6E7777CC5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213" y="5257800"/>
            <a:ext cx="611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80"/>
                </a:solidFill>
              </a:rPr>
              <a:t>15°</a:t>
            </a:r>
            <a:endParaRPr lang="en-US" altLang="en-US"/>
          </a:p>
        </p:txBody>
      </p:sp>
      <p:sp>
        <p:nvSpPr>
          <p:cNvPr id="121863" name="Arc 7">
            <a:extLst>
              <a:ext uri="{FF2B5EF4-FFF2-40B4-BE49-F238E27FC236}">
                <a16:creationId xmlns:a16="http://schemas.microsoft.com/office/drawing/2014/main" id="{323A2BB4-A440-A445-9395-1070CF5C772D}"/>
              </a:ext>
            </a:extLst>
          </p:cNvPr>
          <p:cNvSpPr>
            <a:spLocks/>
          </p:cNvSpPr>
          <p:nvPr/>
        </p:nvSpPr>
        <p:spPr bwMode="auto">
          <a:xfrm flipH="1">
            <a:off x="3886200" y="4418013"/>
            <a:ext cx="457200" cy="1311275"/>
          </a:xfrm>
          <a:custGeom>
            <a:avLst/>
            <a:gdLst>
              <a:gd name="G0" fmla="+- 0 0 0"/>
              <a:gd name="G1" fmla="+- 18986 0 0"/>
              <a:gd name="G2" fmla="+- 21600 0 0"/>
              <a:gd name="T0" fmla="*/ 10299 w 21600"/>
              <a:gd name="T1" fmla="*/ 0 h 20097"/>
              <a:gd name="T2" fmla="*/ 21571 w 21600"/>
              <a:gd name="T3" fmla="*/ 20097 h 20097"/>
              <a:gd name="T4" fmla="*/ 0 w 21600"/>
              <a:gd name="T5" fmla="*/ 18986 h 20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097" fill="none" extrusionOk="0">
                <a:moveTo>
                  <a:pt x="10299" y="-1"/>
                </a:moveTo>
                <a:cubicBezTo>
                  <a:pt x="17263" y="3777"/>
                  <a:pt x="21600" y="11063"/>
                  <a:pt x="21600" y="18986"/>
                </a:cubicBezTo>
                <a:cubicBezTo>
                  <a:pt x="21600" y="19356"/>
                  <a:pt x="21590" y="19726"/>
                  <a:pt x="21571" y="20097"/>
                </a:cubicBezTo>
              </a:path>
              <a:path w="21600" h="20097" stroke="0" extrusionOk="0">
                <a:moveTo>
                  <a:pt x="10299" y="-1"/>
                </a:moveTo>
                <a:cubicBezTo>
                  <a:pt x="17263" y="3777"/>
                  <a:pt x="21600" y="11063"/>
                  <a:pt x="21600" y="18986"/>
                </a:cubicBezTo>
                <a:cubicBezTo>
                  <a:pt x="21600" y="19356"/>
                  <a:pt x="21590" y="19726"/>
                  <a:pt x="21571" y="20097"/>
                </a:cubicBezTo>
                <a:lnTo>
                  <a:pt x="0" y="18986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4" name="Line 8">
            <a:extLst>
              <a:ext uri="{FF2B5EF4-FFF2-40B4-BE49-F238E27FC236}">
                <a16:creationId xmlns:a16="http://schemas.microsoft.com/office/drawing/2014/main" id="{B2F05EED-CCD2-A74F-85DE-51134D576DB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29400" y="4495800"/>
            <a:ext cx="152400" cy="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 autoUpdateAnimBg="0" advAuto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9" name="Picture 1033">
            <a:extLst>
              <a:ext uri="{FF2B5EF4-FFF2-40B4-BE49-F238E27FC236}">
                <a16:creationId xmlns:a16="http://schemas.microsoft.com/office/drawing/2014/main" id="{B73EC5A5-D7AD-F749-83EC-274BB47EB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295400"/>
            <a:ext cx="7186612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3" name="Rectangle 1027">
            <a:extLst>
              <a:ext uri="{FF2B5EF4-FFF2-40B4-BE49-F238E27FC236}">
                <a16:creationId xmlns:a16="http://schemas.microsoft.com/office/drawing/2014/main" id="{D099635F-A696-EA48-9CF8-BD247A72C4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pPr algn="l"/>
            <a:r>
              <a:rPr lang="en-US" altLang="en-US"/>
              <a:t>Vertical Position Part 3 </a:t>
            </a:r>
          </a:p>
        </p:txBody>
      </p:sp>
      <p:sp>
        <p:nvSpPr>
          <p:cNvPr id="122884" name="AutoShape 1028">
            <a:extLst>
              <a:ext uri="{FF2B5EF4-FFF2-40B4-BE49-F238E27FC236}">
                <a16:creationId xmlns:a16="http://schemas.microsoft.com/office/drawing/2014/main" id="{160E4BB0-8E11-7447-A7D9-22084EDE2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905000"/>
            <a:ext cx="3276600" cy="1600200"/>
          </a:xfrm>
          <a:prstGeom prst="wedgeRoundRectCallout">
            <a:avLst>
              <a:gd name="adj1" fmla="val 90019"/>
              <a:gd name="adj2" fmla="val 7281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FF0080"/>
                </a:solidFill>
              </a:rPr>
              <a:t>Continue rotating</a:t>
            </a:r>
          </a:p>
          <a:p>
            <a:pPr algn="ctr"/>
            <a:r>
              <a:rPr lang="en-US" altLang="en-US">
                <a:solidFill>
                  <a:srgbClr val="FF0080"/>
                </a:solidFill>
              </a:rPr>
              <a:t>Opposite direction</a:t>
            </a:r>
          </a:p>
          <a:p>
            <a:pPr algn="ctr"/>
            <a:r>
              <a:rPr lang="en-US" altLang="en-US">
                <a:solidFill>
                  <a:srgbClr val="FF0080"/>
                </a:solidFill>
              </a:rPr>
              <a:t>Inclination Constant 15°</a:t>
            </a:r>
          </a:p>
        </p:txBody>
      </p:sp>
      <p:sp>
        <p:nvSpPr>
          <p:cNvPr id="122885" name="Line 1029">
            <a:extLst>
              <a:ext uri="{FF2B5EF4-FFF2-40B4-BE49-F238E27FC236}">
                <a16:creationId xmlns:a16="http://schemas.microsoft.com/office/drawing/2014/main" id="{A191B83F-DBB8-474E-A947-1A9FE5523A3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62400" y="4343400"/>
            <a:ext cx="1143000" cy="762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6" name="Text Box 1030">
            <a:extLst>
              <a:ext uri="{FF2B5EF4-FFF2-40B4-BE49-F238E27FC236}">
                <a16:creationId xmlns:a16="http://schemas.microsoft.com/office/drawing/2014/main" id="{E4447E26-A4A1-4B46-8BBD-67BD35FDF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213" y="5257800"/>
            <a:ext cx="611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80"/>
                </a:solidFill>
              </a:rPr>
              <a:t>15°</a:t>
            </a:r>
            <a:endParaRPr lang="en-US" altLang="en-US"/>
          </a:p>
        </p:txBody>
      </p:sp>
      <p:sp>
        <p:nvSpPr>
          <p:cNvPr id="122887" name="Arc 1031">
            <a:extLst>
              <a:ext uri="{FF2B5EF4-FFF2-40B4-BE49-F238E27FC236}">
                <a16:creationId xmlns:a16="http://schemas.microsoft.com/office/drawing/2014/main" id="{E1A0C943-2D47-084A-BE22-6F90F0B442BF}"/>
              </a:ext>
            </a:extLst>
          </p:cNvPr>
          <p:cNvSpPr>
            <a:spLocks/>
          </p:cNvSpPr>
          <p:nvPr/>
        </p:nvSpPr>
        <p:spPr bwMode="auto">
          <a:xfrm flipH="1">
            <a:off x="3886200" y="4418013"/>
            <a:ext cx="457200" cy="1311275"/>
          </a:xfrm>
          <a:custGeom>
            <a:avLst/>
            <a:gdLst>
              <a:gd name="G0" fmla="+- 0 0 0"/>
              <a:gd name="G1" fmla="+- 18986 0 0"/>
              <a:gd name="G2" fmla="+- 21600 0 0"/>
              <a:gd name="T0" fmla="*/ 10299 w 21600"/>
              <a:gd name="T1" fmla="*/ 0 h 20097"/>
              <a:gd name="T2" fmla="*/ 21571 w 21600"/>
              <a:gd name="T3" fmla="*/ 20097 h 20097"/>
              <a:gd name="T4" fmla="*/ 0 w 21600"/>
              <a:gd name="T5" fmla="*/ 18986 h 20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097" fill="none" extrusionOk="0">
                <a:moveTo>
                  <a:pt x="10299" y="-1"/>
                </a:moveTo>
                <a:cubicBezTo>
                  <a:pt x="17263" y="3777"/>
                  <a:pt x="21600" y="11063"/>
                  <a:pt x="21600" y="18986"/>
                </a:cubicBezTo>
                <a:cubicBezTo>
                  <a:pt x="21600" y="19356"/>
                  <a:pt x="21590" y="19726"/>
                  <a:pt x="21571" y="20097"/>
                </a:cubicBezTo>
              </a:path>
              <a:path w="21600" h="20097" stroke="0" extrusionOk="0">
                <a:moveTo>
                  <a:pt x="10299" y="-1"/>
                </a:moveTo>
                <a:cubicBezTo>
                  <a:pt x="17263" y="3777"/>
                  <a:pt x="21600" y="11063"/>
                  <a:pt x="21600" y="18986"/>
                </a:cubicBezTo>
                <a:cubicBezTo>
                  <a:pt x="21600" y="19356"/>
                  <a:pt x="21590" y="19726"/>
                  <a:pt x="21571" y="20097"/>
                </a:cubicBezTo>
                <a:lnTo>
                  <a:pt x="0" y="18986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8" name="Line 1032">
            <a:extLst>
              <a:ext uri="{FF2B5EF4-FFF2-40B4-BE49-F238E27FC236}">
                <a16:creationId xmlns:a16="http://schemas.microsoft.com/office/drawing/2014/main" id="{347F24BE-FCA5-A34D-AAB2-AD00EF0DA9D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43600" y="4495800"/>
            <a:ext cx="838200" cy="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 autoUpdateAnimBg="0" advAuto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3" name="Picture 1033">
            <a:extLst>
              <a:ext uri="{FF2B5EF4-FFF2-40B4-BE49-F238E27FC236}">
                <a16:creationId xmlns:a16="http://schemas.microsoft.com/office/drawing/2014/main" id="{A3A6F50E-03E0-C346-B4F8-5F182C113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295400"/>
            <a:ext cx="7186612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07" name="Rectangle 1027">
            <a:extLst>
              <a:ext uri="{FF2B5EF4-FFF2-40B4-BE49-F238E27FC236}">
                <a16:creationId xmlns:a16="http://schemas.microsoft.com/office/drawing/2014/main" id="{4A3895E2-E6B3-7146-8957-8DF451CC8F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pPr algn="l"/>
            <a:r>
              <a:rPr lang="en-US" altLang="en-US"/>
              <a:t>Vertical Position Part 3 </a:t>
            </a:r>
          </a:p>
        </p:txBody>
      </p:sp>
      <p:sp>
        <p:nvSpPr>
          <p:cNvPr id="123908" name="AutoShape 1028">
            <a:extLst>
              <a:ext uri="{FF2B5EF4-FFF2-40B4-BE49-F238E27FC236}">
                <a16:creationId xmlns:a16="http://schemas.microsoft.com/office/drawing/2014/main" id="{6B8C895D-FFF8-BD43-8AB6-2B19BD36B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905000"/>
            <a:ext cx="3276600" cy="1600200"/>
          </a:xfrm>
          <a:prstGeom prst="wedgeRoundRectCallout">
            <a:avLst>
              <a:gd name="adj1" fmla="val 82269"/>
              <a:gd name="adj2" fmla="val 7043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FF0080"/>
                </a:solidFill>
              </a:rPr>
              <a:t>Plate near vertical</a:t>
            </a:r>
          </a:p>
          <a:p>
            <a:pPr algn="ctr"/>
            <a:r>
              <a:rPr lang="en-US" altLang="en-US">
                <a:solidFill>
                  <a:srgbClr val="FF0080"/>
                </a:solidFill>
              </a:rPr>
              <a:t>Inclination Constant 15°</a:t>
            </a:r>
          </a:p>
        </p:txBody>
      </p:sp>
      <p:sp>
        <p:nvSpPr>
          <p:cNvPr id="123909" name="Line 1029">
            <a:extLst>
              <a:ext uri="{FF2B5EF4-FFF2-40B4-BE49-F238E27FC236}">
                <a16:creationId xmlns:a16="http://schemas.microsoft.com/office/drawing/2014/main" id="{2AD0E0F4-4B6B-E84C-9E88-E8354B946F4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62400" y="4343400"/>
            <a:ext cx="1143000" cy="762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0" name="Text Box 1030">
            <a:extLst>
              <a:ext uri="{FF2B5EF4-FFF2-40B4-BE49-F238E27FC236}">
                <a16:creationId xmlns:a16="http://schemas.microsoft.com/office/drawing/2014/main" id="{AE4F4B6F-A15E-454F-87D1-035219602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213" y="5257800"/>
            <a:ext cx="611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80"/>
                </a:solidFill>
              </a:rPr>
              <a:t>15°</a:t>
            </a:r>
            <a:endParaRPr lang="en-US" altLang="en-US"/>
          </a:p>
        </p:txBody>
      </p:sp>
      <p:sp>
        <p:nvSpPr>
          <p:cNvPr id="123911" name="Arc 1031">
            <a:extLst>
              <a:ext uri="{FF2B5EF4-FFF2-40B4-BE49-F238E27FC236}">
                <a16:creationId xmlns:a16="http://schemas.microsoft.com/office/drawing/2014/main" id="{6D707712-E12A-124E-898D-437D80FAE197}"/>
              </a:ext>
            </a:extLst>
          </p:cNvPr>
          <p:cNvSpPr>
            <a:spLocks/>
          </p:cNvSpPr>
          <p:nvPr/>
        </p:nvSpPr>
        <p:spPr bwMode="auto">
          <a:xfrm flipH="1">
            <a:off x="3886200" y="4418013"/>
            <a:ext cx="457200" cy="1311275"/>
          </a:xfrm>
          <a:custGeom>
            <a:avLst/>
            <a:gdLst>
              <a:gd name="G0" fmla="+- 0 0 0"/>
              <a:gd name="G1" fmla="+- 18986 0 0"/>
              <a:gd name="G2" fmla="+- 21600 0 0"/>
              <a:gd name="T0" fmla="*/ 10299 w 21600"/>
              <a:gd name="T1" fmla="*/ 0 h 20097"/>
              <a:gd name="T2" fmla="*/ 21571 w 21600"/>
              <a:gd name="T3" fmla="*/ 20097 h 20097"/>
              <a:gd name="T4" fmla="*/ 0 w 21600"/>
              <a:gd name="T5" fmla="*/ 18986 h 20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097" fill="none" extrusionOk="0">
                <a:moveTo>
                  <a:pt x="10299" y="-1"/>
                </a:moveTo>
                <a:cubicBezTo>
                  <a:pt x="17263" y="3777"/>
                  <a:pt x="21600" y="11063"/>
                  <a:pt x="21600" y="18986"/>
                </a:cubicBezTo>
                <a:cubicBezTo>
                  <a:pt x="21600" y="19356"/>
                  <a:pt x="21590" y="19726"/>
                  <a:pt x="21571" y="20097"/>
                </a:cubicBezTo>
              </a:path>
              <a:path w="21600" h="20097" stroke="0" extrusionOk="0">
                <a:moveTo>
                  <a:pt x="10299" y="-1"/>
                </a:moveTo>
                <a:cubicBezTo>
                  <a:pt x="17263" y="3777"/>
                  <a:pt x="21600" y="11063"/>
                  <a:pt x="21600" y="18986"/>
                </a:cubicBezTo>
                <a:cubicBezTo>
                  <a:pt x="21600" y="19356"/>
                  <a:pt x="21590" y="19726"/>
                  <a:pt x="21571" y="20097"/>
                </a:cubicBezTo>
                <a:lnTo>
                  <a:pt x="0" y="18986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2" name="Line 1032">
            <a:extLst>
              <a:ext uri="{FF2B5EF4-FFF2-40B4-BE49-F238E27FC236}">
                <a16:creationId xmlns:a16="http://schemas.microsoft.com/office/drawing/2014/main" id="{A60CBCE5-05E4-3945-BA37-A2C8FC13E1A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43600" y="4495800"/>
            <a:ext cx="838200" cy="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 autoUpdateAnimBg="0" advAuto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7" name="Picture 9">
            <a:extLst>
              <a:ext uri="{FF2B5EF4-FFF2-40B4-BE49-F238E27FC236}">
                <a16:creationId xmlns:a16="http://schemas.microsoft.com/office/drawing/2014/main" id="{C2614566-323A-554A-BA27-87A0E28FA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295400"/>
            <a:ext cx="7186612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1" name="Rectangle 3">
            <a:extLst>
              <a:ext uri="{FF2B5EF4-FFF2-40B4-BE49-F238E27FC236}">
                <a16:creationId xmlns:a16="http://schemas.microsoft.com/office/drawing/2014/main" id="{1C5A4F5D-EC5F-6842-B40A-C6449AB506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pPr algn="l"/>
            <a:r>
              <a:rPr lang="en-US" altLang="en-US"/>
              <a:t>Vertical Position Part 3 </a:t>
            </a:r>
          </a:p>
        </p:txBody>
      </p:sp>
      <p:sp>
        <p:nvSpPr>
          <p:cNvPr id="124932" name="AutoShape 4">
            <a:extLst>
              <a:ext uri="{FF2B5EF4-FFF2-40B4-BE49-F238E27FC236}">
                <a16:creationId xmlns:a16="http://schemas.microsoft.com/office/drawing/2014/main" id="{37A1E950-B76C-574A-BD3D-6711B0A80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905000"/>
            <a:ext cx="3276600" cy="1600200"/>
          </a:xfrm>
          <a:prstGeom prst="wedgeRoundRectCallout">
            <a:avLst>
              <a:gd name="adj1" fmla="val 82269"/>
              <a:gd name="adj2" fmla="val 7043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FF0080"/>
                </a:solidFill>
              </a:rPr>
              <a:t>Plate at vertical limit</a:t>
            </a:r>
          </a:p>
          <a:p>
            <a:pPr algn="ctr"/>
            <a:r>
              <a:rPr lang="en-US" altLang="en-US">
                <a:solidFill>
                  <a:srgbClr val="FF0080"/>
                </a:solidFill>
              </a:rPr>
              <a:t>of rotation.</a:t>
            </a:r>
          </a:p>
          <a:p>
            <a:pPr algn="ctr"/>
            <a:r>
              <a:rPr lang="en-US" altLang="en-US">
                <a:solidFill>
                  <a:srgbClr val="FF0080"/>
                </a:solidFill>
              </a:rPr>
              <a:t>Inclination Constant 15°</a:t>
            </a:r>
          </a:p>
        </p:txBody>
      </p:sp>
      <p:sp>
        <p:nvSpPr>
          <p:cNvPr id="124933" name="Line 5">
            <a:extLst>
              <a:ext uri="{FF2B5EF4-FFF2-40B4-BE49-F238E27FC236}">
                <a16:creationId xmlns:a16="http://schemas.microsoft.com/office/drawing/2014/main" id="{0EF04EB1-2122-DA4D-8D0C-C27C7F7B0D0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62400" y="4343400"/>
            <a:ext cx="1143000" cy="762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4" name="Text Box 6">
            <a:extLst>
              <a:ext uri="{FF2B5EF4-FFF2-40B4-BE49-F238E27FC236}">
                <a16:creationId xmlns:a16="http://schemas.microsoft.com/office/drawing/2014/main" id="{E2D965DC-438D-1948-8FA7-49446E848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213" y="5257800"/>
            <a:ext cx="611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80"/>
                </a:solidFill>
              </a:rPr>
              <a:t>15°</a:t>
            </a:r>
            <a:endParaRPr lang="en-US" altLang="en-US"/>
          </a:p>
        </p:txBody>
      </p:sp>
      <p:sp>
        <p:nvSpPr>
          <p:cNvPr id="124935" name="Arc 7">
            <a:extLst>
              <a:ext uri="{FF2B5EF4-FFF2-40B4-BE49-F238E27FC236}">
                <a16:creationId xmlns:a16="http://schemas.microsoft.com/office/drawing/2014/main" id="{A5B7A6CE-6079-5C45-AA01-975B20C6CC1A}"/>
              </a:ext>
            </a:extLst>
          </p:cNvPr>
          <p:cNvSpPr>
            <a:spLocks/>
          </p:cNvSpPr>
          <p:nvPr/>
        </p:nvSpPr>
        <p:spPr bwMode="auto">
          <a:xfrm flipH="1">
            <a:off x="3886200" y="4418013"/>
            <a:ext cx="457200" cy="1311275"/>
          </a:xfrm>
          <a:custGeom>
            <a:avLst/>
            <a:gdLst>
              <a:gd name="G0" fmla="+- 0 0 0"/>
              <a:gd name="G1" fmla="+- 18986 0 0"/>
              <a:gd name="G2" fmla="+- 21600 0 0"/>
              <a:gd name="T0" fmla="*/ 10299 w 21600"/>
              <a:gd name="T1" fmla="*/ 0 h 20097"/>
              <a:gd name="T2" fmla="*/ 21571 w 21600"/>
              <a:gd name="T3" fmla="*/ 20097 h 20097"/>
              <a:gd name="T4" fmla="*/ 0 w 21600"/>
              <a:gd name="T5" fmla="*/ 18986 h 20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097" fill="none" extrusionOk="0">
                <a:moveTo>
                  <a:pt x="10299" y="-1"/>
                </a:moveTo>
                <a:cubicBezTo>
                  <a:pt x="17263" y="3777"/>
                  <a:pt x="21600" y="11063"/>
                  <a:pt x="21600" y="18986"/>
                </a:cubicBezTo>
                <a:cubicBezTo>
                  <a:pt x="21600" y="19356"/>
                  <a:pt x="21590" y="19726"/>
                  <a:pt x="21571" y="20097"/>
                </a:cubicBezTo>
              </a:path>
              <a:path w="21600" h="20097" stroke="0" extrusionOk="0">
                <a:moveTo>
                  <a:pt x="10299" y="-1"/>
                </a:moveTo>
                <a:cubicBezTo>
                  <a:pt x="17263" y="3777"/>
                  <a:pt x="21600" y="11063"/>
                  <a:pt x="21600" y="18986"/>
                </a:cubicBezTo>
                <a:cubicBezTo>
                  <a:pt x="21600" y="19356"/>
                  <a:pt x="21590" y="19726"/>
                  <a:pt x="21571" y="20097"/>
                </a:cubicBezTo>
                <a:lnTo>
                  <a:pt x="0" y="18986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6" name="Line 8">
            <a:extLst>
              <a:ext uri="{FF2B5EF4-FFF2-40B4-BE49-F238E27FC236}">
                <a16:creationId xmlns:a16="http://schemas.microsoft.com/office/drawing/2014/main" id="{DA14F958-553C-A648-8DBB-E7649D764B6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43600" y="4495800"/>
            <a:ext cx="838200" cy="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8" name="Text Box 10">
            <a:extLst>
              <a:ext uri="{FF2B5EF4-FFF2-40B4-BE49-F238E27FC236}">
                <a16:creationId xmlns:a16="http://schemas.microsoft.com/office/drawing/2014/main" id="{4ED019AB-DF4D-FA4F-A723-976D7C216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810000"/>
            <a:ext cx="6111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80"/>
                </a:solidFill>
              </a:rPr>
              <a:t>80</a:t>
            </a:r>
            <a:r>
              <a:rPr lang="en-US" altLang="en-US"/>
              <a:t>°</a:t>
            </a:r>
          </a:p>
        </p:txBody>
      </p:sp>
      <p:sp>
        <p:nvSpPr>
          <p:cNvPr id="124939" name="Line 11">
            <a:extLst>
              <a:ext uri="{FF2B5EF4-FFF2-40B4-BE49-F238E27FC236}">
                <a16:creationId xmlns:a16="http://schemas.microsoft.com/office/drawing/2014/main" id="{48CAB898-7B67-FE4F-9FA8-479DC373251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71800" y="4038600"/>
            <a:ext cx="2057400" cy="3810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autoUpdateAnimBg="0" advAuto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8" name="Picture 12">
            <a:extLst>
              <a:ext uri="{FF2B5EF4-FFF2-40B4-BE49-F238E27FC236}">
                <a16:creationId xmlns:a16="http://schemas.microsoft.com/office/drawing/2014/main" id="{3185841C-7979-2542-95B9-A5BA5188C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371600"/>
            <a:ext cx="7186612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39" name="Rectangle 3">
            <a:extLst>
              <a:ext uri="{FF2B5EF4-FFF2-40B4-BE49-F238E27FC236}">
                <a16:creationId xmlns:a16="http://schemas.microsoft.com/office/drawing/2014/main" id="{4FCF8352-2F46-D346-8F3E-60CF63D87F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pPr algn="l"/>
            <a:r>
              <a:rPr lang="en-US" altLang="en-US"/>
              <a:t>Vertical Position Part 3</a:t>
            </a:r>
          </a:p>
        </p:txBody>
      </p:sp>
      <p:sp>
        <p:nvSpPr>
          <p:cNvPr id="116740" name="Text Box 4">
            <a:extLst>
              <a:ext uri="{FF2B5EF4-FFF2-40B4-BE49-F238E27FC236}">
                <a16:creationId xmlns:a16="http://schemas.microsoft.com/office/drawing/2014/main" id="{00012694-CDDC-4148-9E28-177091AE1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810000"/>
            <a:ext cx="6111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80"/>
                </a:solidFill>
              </a:rPr>
              <a:t>80</a:t>
            </a:r>
            <a:r>
              <a:rPr lang="en-US" altLang="en-US"/>
              <a:t>°</a:t>
            </a:r>
          </a:p>
        </p:txBody>
      </p:sp>
      <p:sp>
        <p:nvSpPr>
          <p:cNvPr id="116741" name="Text Box 5">
            <a:extLst>
              <a:ext uri="{FF2B5EF4-FFF2-40B4-BE49-F238E27FC236}">
                <a16:creationId xmlns:a16="http://schemas.microsoft.com/office/drawing/2014/main" id="{571A6E12-BFA8-964A-99AD-2780949EC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562600"/>
            <a:ext cx="7635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80"/>
                </a:solidFill>
              </a:rPr>
              <a:t>280°</a:t>
            </a:r>
            <a:endParaRPr lang="en-US" altLang="en-US"/>
          </a:p>
        </p:txBody>
      </p:sp>
      <p:sp>
        <p:nvSpPr>
          <p:cNvPr id="116742" name="AutoShape 6">
            <a:extLst>
              <a:ext uri="{FF2B5EF4-FFF2-40B4-BE49-F238E27FC236}">
                <a16:creationId xmlns:a16="http://schemas.microsoft.com/office/drawing/2014/main" id="{6A132AD0-D16A-0A42-9993-8B43EAA79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905000"/>
            <a:ext cx="3200400" cy="1219200"/>
          </a:xfrm>
          <a:prstGeom prst="wedgeRoundRectCallout">
            <a:avLst>
              <a:gd name="adj1" fmla="val 64782"/>
              <a:gd name="adj2" fmla="val 7994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FF0080"/>
                </a:solidFill>
              </a:rPr>
              <a:t>200° Range of </a:t>
            </a:r>
          </a:p>
          <a:p>
            <a:pPr algn="ctr"/>
            <a:r>
              <a:rPr lang="en-US" altLang="en-US">
                <a:solidFill>
                  <a:srgbClr val="FF0080"/>
                </a:solidFill>
              </a:rPr>
              <a:t>Rotation inclined</a:t>
            </a:r>
          </a:p>
          <a:p>
            <a:pPr algn="ctr"/>
            <a:r>
              <a:rPr lang="en-US" altLang="en-US">
                <a:solidFill>
                  <a:srgbClr val="FF0080"/>
                </a:solidFill>
              </a:rPr>
              <a:t>Uphill or Downhill 15°</a:t>
            </a:r>
          </a:p>
        </p:txBody>
      </p:sp>
      <p:sp>
        <p:nvSpPr>
          <p:cNvPr id="116743" name="Line 7">
            <a:extLst>
              <a:ext uri="{FF2B5EF4-FFF2-40B4-BE49-F238E27FC236}">
                <a16:creationId xmlns:a16="http://schemas.microsoft.com/office/drawing/2014/main" id="{403BA71F-C920-1E40-B7FF-1C681BFC980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95600" y="4114800"/>
            <a:ext cx="2057400" cy="530225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4" name="Line 8">
            <a:extLst>
              <a:ext uri="{FF2B5EF4-FFF2-40B4-BE49-F238E27FC236}">
                <a16:creationId xmlns:a16="http://schemas.microsoft.com/office/drawing/2014/main" id="{D54305D0-22C5-6546-8827-FDBDE4F375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2850" y="4645025"/>
            <a:ext cx="2139950" cy="1069975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5" name="Line 9">
            <a:extLst>
              <a:ext uri="{FF2B5EF4-FFF2-40B4-BE49-F238E27FC236}">
                <a16:creationId xmlns:a16="http://schemas.microsoft.com/office/drawing/2014/main" id="{7AC09B66-4F8C-4046-A5AE-3AFAD81763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4572000"/>
            <a:ext cx="3200400" cy="1524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6" name="Text Box 10">
            <a:extLst>
              <a:ext uri="{FF2B5EF4-FFF2-40B4-BE49-F238E27FC236}">
                <a16:creationId xmlns:a16="http://schemas.microsoft.com/office/drawing/2014/main" id="{E2C60A36-1302-AE41-8C83-681F386A3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181600"/>
            <a:ext cx="611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80"/>
                </a:solidFill>
              </a:rPr>
              <a:t>15°</a:t>
            </a:r>
            <a:endParaRPr lang="en-US" altLang="en-US"/>
          </a:p>
        </p:txBody>
      </p:sp>
      <p:sp>
        <p:nvSpPr>
          <p:cNvPr id="116747" name="Arc 11">
            <a:extLst>
              <a:ext uri="{FF2B5EF4-FFF2-40B4-BE49-F238E27FC236}">
                <a16:creationId xmlns:a16="http://schemas.microsoft.com/office/drawing/2014/main" id="{A9C3ADFC-D5F9-4744-9F0F-4428D6B61EE2}"/>
              </a:ext>
            </a:extLst>
          </p:cNvPr>
          <p:cNvSpPr>
            <a:spLocks/>
          </p:cNvSpPr>
          <p:nvPr/>
        </p:nvSpPr>
        <p:spPr bwMode="auto">
          <a:xfrm flipH="1">
            <a:off x="3810000" y="4703763"/>
            <a:ext cx="457200" cy="1160462"/>
          </a:xfrm>
          <a:custGeom>
            <a:avLst/>
            <a:gdLst>
              <a:gd name="G0" fmla="+- 0 0 0"/>
              <a:gd name="G1" fmla="+- 18986 0 0"/>
              <a:gd name="G2" fmla="+- 21600 0 0"/>
              <a:gd name="T0" fmla="*/ 10299 w 21600"/>
              <a:gd name="T1" fmla="*/ 0 h 20287"/>
              <a:gd name="T2" fmla="*/ 21560 w 21600"/>
              <a:gd name="T3" fmla="*/ 20287 h 20287"/>
              <a:gd name="T4" fmla="*/ 0 w 21600"/>
              <a:gd name="T5" fmla="*/ 18986 h 20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287" fill="none" extrusionOk="0">
                <a:moveTo>
                  <a:pt x="10299" y="-1"/>
                </a:moveTo>
                <a:cubicBezTo>
                  <a:pt x="17263" y="3777"/>
                  <a:pt x="21600" y="11063"/>
                  <a:pt x="21600" y="18986"/>
                </a:cubicBezTo>
                <a:cubicBezTo>
                  <a:pt x="21600" y="19419"/>
                  <a:pt x="21586" y="19853"/>
                  <a:pt x="21560" y="20287"/>
                </a:cubicBezTo>
              </a:path>
              <a:path w="21600" h="20287" stroke="0" extrusionOk="0">
                <a:moveTo>
                  <a:pt x="10299" y="-1"/>
                </a:moveTo>
                <a:cubicBezTo>
                  <a:pt x="17263" y="3777"/>
                  <a:pt x="21600" y="11063"/>
                  <a:pt x="21600" y="18986"/>
                </a:cubicBezTo>
                <a:cubicBezTo>
                  <a:pt x="21600" y="19419"/>
                  <a:pt x="21586" y="19853"/>
                  <a:pt x="21560" y="20287"/>
                </a:cubicBezTo>
                <a:lnTo>
                  <a:pt x="0" y="18986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9" name="Arc 13">
            <a:extLst>
              <a:ext uri="{FF2B5EF4-FFF2-40B4-BE49-F238E27FC236}">
                <a16:creationId xmlns:a16="http://schemas.microsoft.com/office/drawing/2014/main" id="{300D0A60-6393-E24F-B3DF-B05B0116A951}"/>
              </a:ext>
            </a:extLst>
          </p:cNvPr>
          <p:cNvSpPr>
            <a:spLocks/>
          </p:cNvSpPr>
          <p:nvPr/>
        </p:nvSpPr>
        <p:spPr bwMode="auto">
          <a:xfrm>
            <a:off x="4270375" y="3200400"/>
            <a:ext cx="1825625" cy="17938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460 w 43200"/>
              <a:gd name="T1" fmla="*/ 26031 h 37830"/>
              <a:gd name="T2" fmla="*/ 35851 w 43200"/>
              <a:gd name="T3" fmla="*/ 37830 h 37830"/>
              <a:gd name="T4" fmla="*/ 21600 w 43200"/>
              <a:gd name="T5" fmla="*/ 21600 h 37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37830" fill="none" extrusionOk="0">
                <a:moveTo>
                  <a:pt x="459" y="26031"/>
                </a:moveTo>
                <a:cubicBezTo>
                  <a:pt x="153" y="24573"/>
                  <a:pt x="0" y="230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7815"/>
                  <a:pt x="40522" y="33729"/>
                  <a:pt x="35851" y="37830"/>
                </a:cubicBezTo>
              </a:path>
              <a:path w="43200" h="37830" stroke="0" extrusionOk="0">
                <a:moveTo>
                  <a:pt x="459" y="26031"/>
                </a:moveTo>
                <a:cubicBezTo>
                  <a:pt x="153" y="24573"/>
                  <a:pt x="0" y="230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7815"/>
                  <a:pt x="40522" y="33729"/>
                  <a:pt x="35851" y="3783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 autoUpdateAnimBg="0" advAuto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65" name="Picture 13">
            <a:extLst>
              <a:ext uri="{FF2B5EF4-FFF2-40B4-BE49-F238E27FC236}">
                <a16:creationId xmlns:a16="http://schemas.microsoft.com/office/drawing/2014/main" id="{015CDC38-5B3D-2F4B-BFF2-74FB88473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295400"/>
            <a:ext cx="7186612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5" name="Rectangle 3">
            <a:extLst>
              <a:ext uri="{FF2B5EF4-FFF2-40B4-BE49-F238E27FC236}">
                <a16:creationId xmlns:a16="http://schemas.microsoft.com/office/drawing/2014/main" id="{D3D47290-749E-D04E-AD47-6485E013CE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pPr algn="l"/>
            <a:r>
              <a:rPr lang="en-US" altLang="en-US"/>
              <a:t>Vertical Position Part 3</a:t>
            </a:r>
          </a:p>
        </p:txBody>
      </p:sp>
      <p:sp>
        <p:nvSpPr>
          <p:cNvPr id="125956" name="Text Box 4">
            <a:extLst>
              <a:ext uri="{FF2B5EF4-FFF2-40B4-BE49-F238E27FC236}">
                <a16:creationId xmlns:a16="http://schemas.microsoft.com/office/drawing/2014/main" id="{9D2FBB56-00B6-B643-994E-92475DBE1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0213" y="2289175"/>
            <a:ext cx="61118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80"/>
                </a:solidFill>
              </a:rPr>
              <a:t>80</a:t>
            </a:r>
            <a:r>
              <a:rPr lang="en-US" altLang="en-US"/>
              <a:t>°</a:t>
            </a:r>
          </a:p>
        </p:txBody>
      </p:sp>
      <p:sp>
        <p:nvSpPr>
          <p:cNvPr id="125957" name="Text Box 5">
            <a:extLst>
              <a:ext uri="{FF2B5EF4-FFF2-40B4-BE49-F238E27FC236}">
                <a16:creationId xmlns:a16="http://schemas.microsoft.com/office/drawing/2014/main" id="{8BFF1F26-92FD-B440-AFEB-0C47827FD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013" y="4041775"/>
            <a:ext cx="76358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80"/>
                </a:solidFill>
              </a:rPr>
              <a:t>280°</a:t>
            </a:r>
            <a:endParaRPr lang="en-US" altLang="en-US"/>
          </a:p>
        </p:txBody>
      </p:sp>
      <p:sp>
        <p:nvSpPr>
          <p:cNvPr id="125958" name="AutoShape 6">
            <a:extLst>
              <a:ext uri="{FF2B5EF4-FFF2-40B4-BE49-F238E27FC236}">
                <a16:creationId xmlns:a16="http://schemas.microsoft.com/office/drawing/2014/main" id="{9F0A4A79-D649-D94C-8B18-A568D9674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352800"/>
            <a:ext cx="3200400" cy="1219200"/>
          </a:xfrm>
          <a:prstGeom prst="wedgeRoundRectCallout">
            <a:avLst>
              <a:gd name="adj1" fmla="val 68352"/>
              <a:gd name="adj2" fmla="val -1588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FF0080"/>
                </a:solidFill>
              </a:rPr>
              <a:t>200° Range of Rotation </a:t>
            </a:r>
          </a:p>
          <a:p>
            <a:pPr algn="ctr"/>
            <a:r>
              <a:rPr lang="en-US" altLang="en-US">
                <a:solidFill>
                  <a:srgbClr val="FF0080"/>
                </a:solidFill>
              </a:rPr>
              <a:t>Inclination angle</a:t>
            </a:r>
          </a:p>
          <a:p>
            <a:pPr algn="ctr"/>
            <a:r>
              <a:rPr lang="en-US" altLang="en-US">
                <a:solidFill>
                  <a:srgbClr val="FF0080"/>
                </a:solidFill>
              </a:rPr>
              <a:t>Increases</a:t>
            </a:r>
          </a:p>
        </p:txBody>
      </p:sp>
      <p:sp>
        <p:nvSpPr>
          <p:cNvPr id="125959" name="Line 7">
            <a:extLst>
              <a:ext uri="{FF2B5EF4-FFF2-40B4-BE49-F238E27FC236}">
                <a16:creationId xmlns:a16="http://schemas.microsoft.com/office/drawing/2014/main" id="{BAF8156E-6152-D944-9B82-8937B184BF4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03613" y="2593975"/>
            <a:ext cx="2057400" cy="530225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0" name="Line 8">
            <a:extLst>
              <a:ext uri="{FF2B5EF4-FFF2-40B4-BE49-F238E27FC236}">
                <a16:creationId xmlns:a16="http://schemas.microsoft.com/office/drawing/2014/main" id="{CC6CD607-42AF-244C-90B8-BDBF7A6B6F3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0863" y="3124200"/>
            <a:ext cx="2139950" cy="1069975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1" name="Line 9">
            <a:extLst>
              <a:ext uri="{FF2B5EF4-FFF2-40B4-BE49-F238E27FC236}">
                <a16:creationId xmlns:a16="http://schemas.microsoft.com/office/drawing/2014/main" id="{39224943-AA98-0C49-9778-0BD07747427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48200" y="1981200"/>
            <a:ext cx="2133600" cy="25908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3" name="Arc 11">
            <a:extLst>
              <a:ext uri="{FF2B5EF4-FFF2-40B4-BE49-F238E27FC236}">
                <a16:creationId xmlns:a16="http://schemas.microsoft.com/office/drawing/2014/main" id="{5363188C-975A-6E4E-909C-C2386DC6828F}"/>
              </a:ext>
            </a:extLst>
          </p:cNvPr>
          <p:cNvSpPr>
            <a:spLocks/>
          </p:cNvSpPr>
          <p:nvPr/>
        </p:nvSpPr>
        <p:spPr bwMode="auto">
          <a:xfrm flipH="1">
            <a:off x="3810000" y="2513013"/>
            <a:ext cx="2362200" cy="3209925"/>
          </a:xfrm>
          <a:custGeom>
            <a:avLst/>
            <a:gdLst>
              <a:gd name="G0" fmla="+- 0 0 0"/>
              <a:gd name="G1" fmla="+- 18991 0 0"/>
              <a:gd name="G2" fmla="+- 21600 0 0"/>
              <a:gd name="T0" fmla="*/ 10290 w 21600"/>
              <a:gd name="T1" fmla="*/ 0 h 19436"/>
              <a:gd name="T2" fmla="*/ 21595 w 21600"/>
              <a:gd name="T3" fmla="*/ 19436 h 19436"/>
              <a:gd name="T4" fmla="*/ 0 w 21600"/>
              <a:gd name="T5" fmla="*/ 18991 h 19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9436" fill="none" extrusionOk="0">
                <a:moveTo>
                  <a:pt x="10290" y="-1"/>
                </a:moveTo>
                <a:cubicBezTo>
                  <a:pt x="17258" y="3775"/>
                  <a:pt x="21600" y="11064"/>
                  <a:pt x="21600" y="18991"/>
                </a:cubicBezTo>
                <a:cubicBezTo>
                  <a:pt x="21600" y="19139"/>
                  <a:pt x="21598" y="19287"/>
                  <a:pt x="21595" y="19436"/>
                </a:cubicBezTo>
              </a:path>
              <a:path w="21600" h="19436" stroke="0" extrusionOk="0">
                <a:moveTo>
                  <a:pt x="10290" y="-1"/>
                </a:moveTo>
                <a:cubicBezTo>
                  <a:pt x="17258" y="3775"/>
                  <a:pt x="21600" y="11064"/>
                  <a:pt x="21600" y="18991"/>
                </a:cubicBezTo>
                <a:cubicBezTo>
                  <a:pt x="21600" y="19139"/>
                  <a:pt x="21598" y="19287"/>
                  <a:pt x="21595" y="19436"/>
                </a:cubicBezTo>
                <a:lnTo>
                  <a:pt x="0" y="18991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4" name="Arc 12">
            <a:extLst>
              <a:ext uri="{FF2B5EF4-FFF2-40B4-BE49-F238E27FC236}">
                <a16:creationId xmlns:a16="http://schemas.microsoft.com/office/drawing/2014/main" id="{2B66361E-1065-3C43-B642-9FB02A0FBA0B}"/>
              </a:ext>
            </a:extLst>
          </p:cNvPr>
          <p:cNvSpPr>
            <a:spLocks/>
          </p:cNvSpPr>
          <p:nvPr/>
        </p:nvSpPr>
        <p:spPr bwMode="auto">
          <a:xfrm>
            <a:off x="5181600" y="2590800"/>
            <a:ext cx="990600" cy="7270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460 w 43200"/>
              <a:gd name="T1" fmla="*/ 26031 h 37830"/>
              <a:gd name="T2" fmla="*/ 35851 w 43200"/>
              <a:gd name="T3" fmla="*/ 37830 h 37830"/>
              <a:gd name="T4" fmla="*/ 21600 w 43200"/>
              <a:gd name="T5" fmla="*/ 21600 h 37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37830" fill="none" extrusionOk="0">
                <a:moveTo>
                  <a:pt x="459" y="26031"/>
                </a:moveTo>
                <a:cubicBezTo>
                  <a:pt x="153" y="24573"/>
                  <a:pt x="0" y="230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7815"/>
                  <a:pt x="40522" y="33729"/>
                  <a:pt x="35851" y="37830"/>
                </a:cubicBezTo>
              </a:path>
              <a:path w="43200" h="37830" stroke="0" extrusionOk="0">
                <a:moveTo>
                  <a:pt x="459" y="26031"/>
                </a:moveTo>
                <a:cubicBezTo>
                  <a:pt x="153" y="24573"/>
                  <a:pt x="0" y="230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7815"/>
                  <a:pt x="40522" y="33729"/>
                  <a:pt x="35851" y="3783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 autoUpdateAnimBg="0" advAuto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8" name="Picture 1036">
            <a:extLst>
              <a:ext uri="{FF2B5EF4-FFF2-40B4-BE49-F238E27FC236}">
                <a16:creationId xmlns:a16="http://schemas.microsoft.com/office/drawing/2014/main" id="{DF5058E0-B02C-1F47-94B0-C259DB36C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295400"/>
            <a:ext cx="7186612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79" name="Rectangle 1027">
            <a:extLst>
              <a:ext uri="{FF2B5EF4-FFF2-40B4-BE49-F238E27FC236}">
                <a16:creationId xmlns:a16="http://schemas.microsoft.com/office/drawing/2014/main" id="{ED6C3912-FDC0-DA4C-BC9B-955423496C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pPr algn="l"/>
            <a:r>
              <a:rPr lang="en-US" altLang="en-US"/>
              <a:t>Vertical Position Part 3</a:t>
            </a:r>
          </a:p>
        </p:txBody>
      </p:sp>
      <p:sp>
        <p:nvSpPr>
          <p:cNvPr id="126981" name="Text Box 1029">
            <a:extLst>
              <a:ext uri="{FF2B5EF4-FFF2-40B4-BE49-F238E27FC236}">
                <a16:creationId xmlns:a16="http://schemas.microsoft.com/office/drawing/2014/main" id="{C8BE7EBE-8298-3940-9DF7-6B324A67B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4213" y="3124200"/>
            <a:ext cx="763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80"/>
                </a:solidFill>
              </a:rPr>
              <a:t>280°</a:t>
            </a:r>
            <a:endParaRPr lang="en-US" altLang="en-US"/>
          </a:p>
        </p:txBody>
      </p:sp>
      <p:sp>
        <p:nvSpPr>
          <p:cNvPr id="126982" name="AutoShape 1030">
            <a:extLst>
              <a:ext uri="{FF2B5EF4-FFF2-40B4-BE49-F238E27FC236}">
                <a16:creationId xmlns:a16="http://schemas.microsoft.com/office/drawing/2014/main" id="{36DE7E11-5805-C345-8B15-82329EDF1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905000"/>
            <a:ext cx="3200400" cy="1219200"/>
          </a:xfrm>
          <a:prstGeom prst="wedgeRoundRectCallout">
            <a:avLst>
              <a:gd name="adj1" fmla="val 103273"/>
              <a:gd name="adj2" fmla="val 2161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FF0080"/>
                </a:solidFill>
              </a:rPr>
              <a:t>200° Range of Rotation </a:t>
            </a:r>
          </a:p>
          <a:p>
            <a:pPr algn="ctr"/>
            <a:r>
              <a:rPr lang="en-US" altLang="en-US">
                <a:solidFill>
                  <a:srgbClr val="FF0080"/>
                </a:solidFill>
              </a:rPr>
              <a:t>Inclination angle</a:t>
            </a:r>
          </a:p>
          <a:p>
            <a:pPr algn="ctr"/>
            <a:r>
              <a:rPr lang="en-US" altLang="en-US">
                <a:solidFill>
                  <a:srgbClr val="FF0080"/>
                </a:solidFill>
              </a:rPr>
              <a:t>Increases more. . . </a:t>
            </a:r>
          </a:p>
        </p:txBody>
      </p:sp>
      <p:sp>
        <p:nvSpPr>
          <p:cNvPr id="126983" name="Line 1031">
            <a:extLst>
              <a:ext uri="{FF2B5EF4-FFF2-40B4-BE49-F238E27FC236}">
                <a16:creationId xmlns:a16="http://schemas.microsoft.com/office/drawing/2014/main" id="{CA2672F9-9AB4-F649-BE49-D29D2A44234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13213" y="1752600"/>
            <a:ext cx="2057400" cy="530225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4" name="Line 1032">
            <a:extLst>
              <a:ext uri="{FF2B5EF4-FFF2-40B4-BE49-F238E27FC236}">
                <a16:creationId xmlns:a16="http://schemas.microsoft.com/office/drawing/2014/main" id="{493CB5C0-1EBC-7D45-A444-3B8E8809930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0463" y="2282825"/>
            <a:ext cx="2139950" cy="1069975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5" name="Line 1033">
            <a:extLst>
              <a:ext uri="{FF2B5EF4-FFF2-40B4-BE49-F238E27FC236}">
                <a16:creationId xmlns:a16="http://schemas.microsoft.com/office/drawing/2014/main" id="{436FE4E2-5059-7A4F-820F-42EB7FC595E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53200" y="3429000"/>
            <a:ext cx="228600" cy="11430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6" name="Arc 1034">
            <a:extLst>
              <a:ext uri="{FF2B5EF4-FFF2-40B4-BE49-F238E27FC236}">
                <a16:creationId xmlns:a16="http://schemas.microsoft.com/office/drawing/2014/main" id="{7C0B672E-569E-8A48-98C6-B18EBA1A5090}"/>
              </a:ext>
            </a:extLst>
          </p:cNvPr>
          <p:cNvSpPr>
            <a:spLocks/>
          </p:cNvSpPr>
          <p:nvPr/>
        </p:nvSpPr>
        <p:spPr bwMode="auto">
          <a:xfrm flipH="1">
            <a:off x="4114800" y="1371600"/>
            <a:ext cx="2743200" cy="4275138"/>
          </a:xfrm>
          <a:custGeom>
            <a:avLst/>
            <a:gdLst>
              <a:gd name="G0" fmla="+- 0 0 0"/>
              <a:gd name="G1" fmla="+- 20669 0 0"/>
              <a:gd name="G2" fmla="+- 21600 0 0"/>
              <a:gd name="T0" fmla="*/ 6271 w 21600"/>
              <a:gd name="T1" fmla="*/ 0 h 21114"/>
              <a:gd name="T2" fmla="*/ 21595 w 21600"/>
              <a:gd name="T3" fmla="*/ 21114 h 21114"/>
              <a:gd name="T4" fmla="*/ 0 w 21600"/>
              <a:gd name="T5" fmla="*/ 20669 h 2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114" fill="none" extrusionOk="0">
                <a:moveTo>
                  <a:pt x="6271" y="-1"/>
                </a:moveTo>
                <a:cubicBezTo>
                  <a:pt x="15375" y="2761"/>
                  <a:pt x="21600" y="11155"/>
                  <a:pt x="21600" y="20669"/>
                </a:cubicBezTo>
                <a:cubicBezTo>
                  <a:pt x="21600" y="20817"/>
                  <a:pt x="21598" y="20965"/>
                  <a:pt x="21595" y="21114"/>
                </a:cubicBezTo>
              </a:path>
              <a:path w="21600" h="21114" stroke="0" extrusionOk="0">
                <a:moveTo>
                  <a:pt x="6271" y="-1"/>
                </a:moveTo>
                <a:cubicBezTo>
                  <a:pt x="15375" y="2761"/>
                  <a:pt x="21600" y="11155"/>
                  <a:pt x="21600" y="20669"/>
                </a:cubicBezTo>
                <a:cubicBezTo>
                  <a:pt x="21600" y="20817"/>
                  <a:pt x="21598" y="20965"/>
                  <a:pt x="21595" y="21114"/>
                </a:cubicBezTo>
                <a:lnTo>
                  <a:pt x="0" y="20669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7" name="Arc 1035">
            <a:extLst>
              <a:ext uri="{FF2B5EF4-FFF2-40B4-BE49-F238E27FC236}">
                <a16:creationId xmlns:a16="http://schemas.microsoft.com/office/drawing/2014/main" id="{B1D66056-0E6D-974E-A19D-836E1FEF7825}"/>
              </a:ext>
            </a:extLst>
          </p:cNvPr>
          <p:cNvSpPr>
            <a:spLocks/>
          </p:cNvSpPr>
          <p:nvPr/>
        </p:nvSpPr>
        <p:spPr bwMode="auto">
          <a:xfrm>
            <a:off x="5868988" y="1981200"/>
            <a:ext cx="1143000" cy="38893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460 w 43200"/>
              <a:gd name="T1" fmla="*/ 26031 h 42533"/>
              <a:gd name="T2" fmla="*/ 26924 w 43200"/>
              <a:gd name="T3" fmla="*/ 42533 h 42533"/>
              <a:gd name="T4" fmla="*/ 21600 w 43200"/>
              <a:gd name="T5" fmla="*/ 21600 h 42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33" fill="none" extrusionOk="0">
                <a:moveTo>
                  <a:pt x="459" y="26031"/>
                </a:moveTo>
                <a:cubicBezTo>
                  <a:pt x="153" y="24573"/>
                  <a:pt x="0" y="230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478"/>
                  <a:pt x="36498" y="40098"/>
                  <a:pt x="26924" y="42533"/>
                </a:cubicBezTo>
              </a:path>
              <a:path w="43200" h="42533" stroke="0" extrusionOk="0">
                <a:moveTo>
                  <a:pt x="459" y="26031"/>
                </a:moveTo>
                <a:cubicBezTo>
                  <a:pt x="153" y="24573"/>
                  <a:pt x="0" y="230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478"/>
                  <a:pt x="36498" y="40098"/>
                  <a:pt x="26924" y="42533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9" name="Line 1037">
            <a:extLst>
              <a:ext uri="{FF2B5EF4-FFF2-40B4-BE49-F238E27FC236}">
                <a16:creationId xmlns:a16="http://schemas.microsoft.com/office/drawing/2014/main" id="{2A3D7D77-DE18-064E-82E7-92567F043DA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19800" y="1066800"/>
            <a:ext cx="228600" cy="12192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0" name="Text Box 1028">
            <a:extLst>
              <a:ext uri="{FF2B5EF4-FFF2-40B4-BE49-F238E27FC236}">
                <a16:creationId xmlns:a16="http://schemas.microsoft.com/office/drawing/2014/main" id="{2309DAD3-9519-C64B-93F1-D62BE858D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676400"/>
            <a:ext cx="6111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80"/>
                </a:solidFill>
              </a:rPr>
              <a:t>80</a:t>
            </a:r>
            <a:r>
              <a:rPr lang="en-US" altLang="en-US"/>
              <a:t>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 autoUpdateAnimBg="0" advAuto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>
            <a:extLst>
              <a:ext uri="{FF2B5EF4-FFF2-40B4-BE49-F238E27FC236}">
                <a16:creationId xmlns:a16="http://schemas.microsoft.com/office/drawing/2014/main" id="{045E6E2A-D0D9-1B4B-B5D7-95ACD9974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0" y="774700"/>
            <a:ext cx="5249863" cy="554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331" name="Rectangle 3">
            <a:extLst>
              <a:ext uri="{FF2B5EF4-FFF2-40B4-BE49-F238E27FC236}">
                <a16:creationId xmlns:a16="http://schemas.microsoft.com/office/drawing/2014/main" id="{297337AC-10F7-BE48-9F44-28FAA2C91E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229600" cy="1143000"/>
          </a:xfrm>
        </p:spPr>
        <p:txBody>
          <a:bodyPr/>
          <a:lstStyle/>
          <a:p>
            <a:pPr algn="l"/>
            <a:r>
              <a:rPr lang="en-US" altLang="en-US"/>
              <a:t>Vertical Position</a:t>
            </a:r>
            <a:br>
              <a:rPr lang="en-US" altLang="en-US"/>
            </a:br>
            <a:r>
              <a:rPr lang="en-US" altLang="en-US"/>
              <a:t>Composite </a:t>
            </a:r>
          </a:p>
        </p:txBody>
      </p:sp>
      <p:sp>
        <p:nvSpPr>
          <p:cNvPr id="99332" name="Line 4">
            <a:extLst>
              <a:ext uri="{FF2B5EF4-FFF2-40B4-BE49-F238E27FC236}">
                <a16:creationId xmlns:a16="http://schemas.microsoft.com/office/drawing/2014/main" id="{D82AC473-0753-3647-AD54-6412FAF896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30550" y="4876800"/>
            <a:ext cx="2362200" cy="3810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3" name="Text Box 5">
            <a:extLst>
              <a:ext uri="{FF2B5EF4-FFF2-40B4-BE49-F238E27FC236}">
                <a16:creationId xmlns:a16="http://schemas.microsoft.com/office/drawing/2014/main" id="{32ED5A0B-F068-3541-AC85-BD5B610F3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029200"/>
            <a:ext cx="6111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80"/>
                </a:solidFill>
              </a:rPr>
              <a:t>80</a:t>
            </a:r>
            <a:r>
              <a:rPr lang="en-US" altLang="en-US"/>
              <a:t>°</a:t>
            </a:r>
          </a:p>
        </p:txBody>
      </p:sp>
      <p:sp>
        <p:nvSpPr>
          <p:cNvPr id="99334" name="Line 6">
            <a:extLst>
              <a:ext uri="{FF2B5EF4-FFF2-40B4-BE49-F238E27FC236}">
                <a16:creationId xmlns:a16="http://schemas.microsoft.com/office/drawing/2014/main" id="{A73CE436-8B50-264D-83CA-ACCBD99E31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2750" y="4876800"/>
            <a:ext cx="2209800" cy="13716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5" name="Text Box 7">
            <a:extLst>
              <a:ext uri="{FF2B5EF4-FFF2-40B4-BE49-F238E27FC236}">
                <a16:creationId xmlns:a16="http://schemas.microsoft.com/office/drawing/2014/main" id="{A9D62BBF-8E74-CC48-8F39-59AD54B6E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4763" y="6096000"/>
            <a:ext cx="76358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80"/>
                </a:solidFill>
              </a:rPr>
              <a:t>280°</a:t>
            </a:r>
            <a:endParaRPr lang="en-US" altLang="en-US"/>
          </a:p>
        </p:txBody>
      </p:sp>
      <p:sp>
        <p:nvSpPr>
          <p:cNvPr id="99336" name="Text Box 8">
            <a:extLst>
              <a:ext uri="{FF2B5EF4-FFF2-40B4-BE49-F238E27FC236}">
                <a16:creationId xmlns:a16="http://schemas.microsoft.com/office/drawing/2014/main" id="{EB531719-3A02-3D43-BF4D-72E3D6463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6400800"/>
            <a:ext cx="151606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80"/>
                </a:solidFill>
              </a:rPr>
              <a:t>160° range</a:t>
            </a:r>
            <a:endParaRPr lang="en-US" altLang="en-US"/>
          </a:p>
        </p:txBody>
      </p:sp>
      <p:sp>
        <p:nvSpPr>
          <p:cNvPr id="99337" name="Arc 9">
            <a:extLst>
              <a:ext uri="{FF2B5EF4-FFF2-40B4-BE49-F238E27FC236}">
                <a16:creationId xmlns:a16="http://schemas.microsoft.com/office/drawing/2014/main" id="{C0771FC0-044C-2140-A759-5349CB77C8E9}"/>
              </a:ext>
            </a:extLst>
          </p:cNvPr>
          <p:cNvSpPr>
            <a:spLocks/>
          </p:cNvSpPr>
          <p:nvPr/>
        </p:nvSpPr>
        <p:spPr bwMode="auto">
          <a:xfrm flipH="1">
            <a:off x="3689350" y="1150938"/>
            <a:ext cx="3854450" cy="4183062"/>
          </a:xfrm>
          <a:custGeom>
            <a:avLst/>
            <a:gdLst>
              <a:gd name="G0" fmla="+- 0 0 0"/>
              <a:gd name="G1" fmla="+- 21173 0 0"/>
              <a:gd name="G2" fmla="+- 21600 0 0"/>
              <a:gd name="T0" fmla="*/ 4271 w 21371"/>
              <a:gd name="T1" fmla="*/ 0 h 21173"/>
              <a:gd name="T2" fmla="*/ 21371 w 21371"/>
              <a:gd name="T3" fmla="*/ 18038 h 21173"/>
              <a:gd name="T4" fmla="*/ 0 w 21371"/>
              <a:gd name="T5" fmla="*/ 21173 h 2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71" h="21173" fill="none" extrusionOk="0">
                <a:moveTo>
                  <a:pt x="4271" y="-1"/>
                </a:moveTo>
                <a:cubicBezTo>
                  <a:pt x="13206" y="1801"/>
                  <a:pt x="20048" y="9019"/>
                  <a:pt x="21371" y="18037"/>
                </a:cubicBezTo>
              </a:path>
              <a:path w="21371" h="21173" stroke="0" extrusionOk="0">
                <a:moveTo>
                  <a:pt x="4271" y="-1"/>
                </a:moveTo>
                <a:cubicBezTo>
                  <a:pt x="13206" y="1801"/>
                  <a:pt x="20048" y="9019"/>
                  <a:pt x="21371" y="18037"/>
                </a:cubicBezTo>
                <a:lnTo>
                  <a:pt x="0" y="21173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8" name="Line 10">
            <a:extLst>
              <a:ext uri="{FF2B5EF4-FFF2-40B4-BE49-F238E27FC236}">
                <a16:creationId xmlns:a16="http://schemas.microsoft.com/office/drawing/2014/main" id="{3469B08A-8BCD-1D43-AA07-EA8A9159F0C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05600" y="838200"/>
            <a:ext cx="838200" cy="41910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9" name="Line 11">
            <a:extLst>
              <a:ext uri="{FF2B5EF4-FFF2-40B4-BE49-F238E27FC236}">
                <a16:creationId xmlns:a16="http://schemas.microsoft.com/office/drawing/2014/main" id="{475CA68D-92AB-534E-966E-458791DE2B4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6600" y="4724400"/>
            <a:ext cx="4267200" cy="3048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0" name="Text Box 12">
            <a:extLst>
              <a:ext uri="{FF2B5EF4-FFF2-40B4-BE49-F238E27FC236}">
                <a16:creationId xmlns:a16="http://schemas.microsoft.com/office/drawing/2014/main" id="{727BDDF2-3DAF-F04C-8DF0-23C118F3C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413" y="1981200"/>
            <a:ext cx="61118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80"/>
                </a:solidFill>
              </a:rPr>
              <a:t>65°</a:t>
            </a:r>
            <a:endParaRPr lang="en-US" altLang="en-US"/>
          </a:p>
        </p:txBody>
      </p:sp>
      <p:sp>
        <p:nvSpPr>
          <p:cNvPr id="99341" name="Arc 13">
            <a:extLst>
              <a:ext uri="{FF2B5EF4-FFF2-40B4-BE49-F238E27FC236}">
                <a16:creationId xmlns:a16="http://schemas.microsoft.com/office/drawing/2014/main" id="{FC0E6C19-26E5-F14B-A943-BE98A988DC44}"/>
              </a:ext>
            </a:extLst>
          </p:cNvPr>
          <p:cNvSpPr>
            <a:spLocks/>
          </p:cNvSpPr>
          <p:nvPr/>
        </p:nvSpPr>
        <p:spPr bwMode="auto">
          <a:xfrm>
            <a:off x="4956175" y="4041775"/>
            <a:ext cx="1293813" cy="11874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074 w 43200"/>
              <a:gd name="T1" fmla="*/ 28325 h 36578"/>
              <a:gd name="T2" fmla="*/ 37162 w 43200"/>
              <a:gd name="T3" fmla="*/ 36578 h 36578"/>
              <a:gd name="T4" fmla="*/ 21600 w 43200"/>
              <a:gd name="T5" fmla="*/ 21600 h 36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36578" fill="none" extrusionOk="0">
                <a:moveTo>
                  <a:pt x="1073" y="28325"/>
                </a:moveTo>
                <a:cubicBezTo>
                  <a:pt x="362" y="26154"/>
                  <a:pt x="0" y="238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7185"/>
                  <a:pt x="41036" y="32554"/>
                  <a:pt x="37162" y="36578"/>
                </a:cubicBezTo>
              </a:path>
              <a:path w="43200" h="36578" stroke="0" extrusionOk="0">
                <a:moveTo>
                  <a:pt x="1073" y="28325"/>
                </a:moveTo>
                <a:cubicBezTo>
                  <a:pt x="362" y="26154"/>
                  <a:pt x="0" y="238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7185"/>
                  <a:pt x="41036" y="32554"/>
                  <a:pt x="37162" y="36578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2" name="Text Box 14">
            <a:extLst>
              <a:ext uri="{FF2B5EF4-FFF2-40B4-BE49-F238E27FC236}">
                <a16:creationId xmlns:a16="http://schemas.microsoft.com/office/drawing/2014/main" id="{E088907C-6B94-0447-9E5F-FD15E3DDA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810000"/>
            <a:ext cx="7635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80"/>
                </a:solidFill>
              </a:rPr>
              <a:t>200°</a:t>
            </a:r>
            <a:endParaRPr lang="en-US" altLang="en-US"/>
          </a:p>
        </p:txBody>
      </p:sp>
      <p:sp>
        <p:nvSpPr>
          <p:cNvPr id="99343" name="Arc 15">
            <a:extLst>
              <a:ext uri="{FF2B5EF4-FFF2-40B4-BE49-F238E27FC236}">
                <a16:creationId xmlns:a16="http://schemas.microsoft.com/office/drawing/2014/main" id="{DEBC06D6-B9D7-554E-AB35-573832BEDF34}"/>
              </a:ext>
            </a:extLst>
          </p:cNvPr>
          <p:cNvSpPr>
            <a:spLocks/>
          </p:cNvSpPr>
          <p:nvPr/>
        </p:nvSpPr>
        <p:spPr bwMode="auto">
          <a:xfrm flipV="1">
            <a:off x="6858000" y="1066800"/>
            <a:ext cx="1447800" cy="531813"/>
          </a:xfrm>
          <a:custGeom>
            <a:avLst/>
            <a:gdLst>
              <a:gd name="G0" fmla="+- 21600 0 0"/>
              <a:gd name="G1" fmla="+- 21493 0 0"/>
              <a:gd name="G2" fmla="+- 21600 0 0"/>
              <a:gd name="T0" fmla="*/ 23740 w 43200"/>
              <a:gd name="T1" fmla="*/ 0 h 43093"/>
              <a:gd name="T2" fmla="*/ 16448 w 43200"/>
              <a:gd name="T3" fmla="*/ 517 h 43093"/>
              <a:gd name="T4" fmla="*/ 21600 w 43200"/>
              <a:gd name="T5" fmla="*/ 21493 h 43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093" fill="none" extrusionOk="0">
                <a:moveTo>
                  <a:pt x="23740" y="-1"/>
                </a:moveTo>
                <a:cubicBezTo>
                  <a:pt x="34786" y="1099"/>
                  <a:pt x="43200" y="10392"/>
                  <a:pt x="43200" y="21493"/>
                </a:cubicBezTo>
                <a:cubicBezTo>
                  <a:pt x="43200" y="33422"/>
                  <a:pt x="33529" y="43093"/>
                  <a:pt x="21600" y="43093"/>
                </a:cubicBezTo>
                <a:cubicBezTo>
                  <a:pt x="9670" y="43093"/>
                  <a:pt x="0" y="33422"/>
                  <a:pt x="0" y="21493"/>
                </a:cubicBezTo>
                <a:cubicBezTo>
                  <a:pt x="0" y="11548"/>
                  <a:pt x="6790" y="2888"/>
                  <a:pt x="16447" y="516"/>
                </a:cubicBezTo>
              </a:path>
              <a:path w="43200" h="43093" stroke="0" extrusionOk="0">
                <a:moveTo>
                  <a:pt x="23740" y="-1"/>
                </a:moveTo>
                <a:cubicBezTo>
                  <a:pt x="34786" y="1099"/>
                  <a:pt x="43200" y="10392"/>
                  <a:pt x="43200" y="21493"/>
                </a:cubicBezTo>
                <a:cubicBezTo>
                  <a:pt x="43200" y="33422"/>
                  <a:pt x="33529" y="43093"/>
                  <a:pt x="21600" y="43093"/>
                </a:cubicBezTo>
                <a:cubicBezTo>
                  <a:pt x="9670" y="43093"/>
                  <a:pt x="0" y="33422"/>
                  <a:pt x="0" y="21493"/>
                </a:cubicBezTo>
                <a:cubicBezTo>
                  <a:pt x="0" y="11548"/>
                  <a:pt x="6790" y="2888"/>
                  <a:pt x="16447" y="516"/>
                </a:cubicBezTo>
                <a:lnTo>
                  <a:pt x="21600" y="21493"/>
                </a:lnTo>
                <a:close/>
              </a:path>
            </a:pathLst>
          </a:custGeom>
          <a:noFill/>
          <a:ln w="19050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4" name="Line 16">
            <a:extLst>
              <a:ext uri="{FF2B5EF4-FFF2-40B4-BE49-F238E27FC236}">
                <a16:creationId xmlns:a16="http://schemas.microsoft.com/office/drawing/2014/main" id="{FBE96398-8ACC-AA43-92CE-0009A021603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43800" y="609600"/>
            <a:ext cx="0" cy="44196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5" name="Text Box 17">
            <a:extLst>
              <a:ext uri="{FF2B5EF4-FFF2-40B4-BE49-F238E27FC236}">
                <a16:creationId xmlns:a16="http://schemas.microsoft.com/office/drawing/2014/main" id="{891A274D-E3C3-2740-B377-FE6ED3841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762000"/>
            <a:ext cx="7635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80"/>
                </a:solidFill>
              </a:rPr>
              <a:t>360°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12F631A-C412-2C4C-81FB-AE419C5014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altLang="en-US"/>
              <a:t>Test Position 6G/HL045 or JL045</a:t>
            </a:r>
          </a:p>
        </p:txBody>
      </p:sp>
      <p:sp>
        <p:nvSpPr>
          <p:cNvPr id="9225" name="Line 9">
            <a:extLst>
              <a:ext uri="{FF2B5EF4-FFF2-40B4-BE49-F238E27FC236}">
                <a16:creationId xmlns:a16="http://schemas.microsoft.com/office/drawing/2014/main" id="{986EF1A3-646D-D443-8491-925BDB07616D}"/>
              </a:ext>
            </a:extLst>
          </p:cNvPr>
          <p:cNvSpPr>
            <a:spLocks noChangeShapeType="1"/>
          </p:cNvSpPr>
          <p:nvPr/>
        </p:nvSpPr>
        <p:spPr bwMode="auto">
          <a:xfrm rot="-523056">
            <a:off x="2108200" y="4851400"/>
            <a:ext cx="457200" cy="854075"/>
          </a:xfrm>
          <a:prstGeom prst="line">
            <a:avLst/>
          </a:pr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Text Box 11">
            <a:extLst>
              <a:ext uri="{FF2B5EF4-FFF2-40B4-BE49-F238E27FC236}">
                <a16:creationId xmlns:a16="http://schemas.microsoft.com/office/drawing/2014/main" id="{D714DC8A-FC5B-5D41-B6D6-DB1276911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562600"/>
            <a:ext cx="1295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80"/>
                </a:solidFill>
              </a:rPr>
              <a:t>45°± 5°</a:t>
            </a:r>
            <a:endParaRPr lang="en-US" altLang="en-US" dirty="0"/>
          </a:p>
        </p:txBody>
      </p:sp>
      <p:sp>
        <p:nvSpPr>
          <p:cNvPr id="9231" name="Oval 15">
            <a:extLst>
              <a:ext uri="{FF2B5EF4-FFF2-40B4-BE49-F238E27FC236}">
                <a16:creationId xmlns:a16="http://schemas.microsoft.com/office/drawing/2014/main" id="{B23BE633-5394-5848-BF92-34EDCB87262F}"/>
              </a:ext>
            </a:extLst>
          </p:cNvPr>
          <p:cNvSpPr>
            <a:spLocks noChangeArrowheads="1"/>
          </p:cNvSpPr>
          <p:nvPr/>
        </p:nvSpPr>
        <p:spPr bwMode="auto">
          <a:xfrm rot="-2385032">
            <a:off x="5127625" y="1730375"/>
            <a:ext cx="1120775" cy="164147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Oval 14">
            <a:extLst>
              <a:ext uri="{FF2B5EF4-FFF2-40B4-BE49-F238E27FC236}">
                <a16:creationId xmlns:a16="http://schemas.microsoft.com/office/drawing/2014/main" id="{B40B4F9E-C1D7-DF4F-B220-6B256DBA8E0C}"/>
              </a:ext>
            </a:extLst>
          </p:cNvPr>
          <p:cNvSpPr>
            <a:spLocks noChangeArrowheads="1"/>
          </p:cNvSpPr>
          <p:nvPr/>
        </p:nvSpPr>
        <p:spPr bwMode="auto">
          <a:xfrm rot="-2385032">
            <a:off x="5386388" y="1968500"/>
            <a:ext cx="647700" cy="11620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35" name="Group 19">
            <a:extLst>
              <a:ext uri="{FF2B5EF4-FFF2-40B4-BE49-F238E27FC236}">
                <a16:creationId xmlns:a16="http://schemas.microsoft.com/office/drawing/2014/main" id="{84696888-EB73-3D4B-9BC2-5F9B4A651F64}"/>
              </a:ext>
            </a:extLst>
          </p:cNvPr>
          <p:cNvGrpSpPr>
            <a:grpSpLocks/>
          </p:cNvGrpSpPr>
          <p:nvPr/>
        </p:nvGrpSpPr>
        <p:grpSpPr bwMode="auto">
          <a:xfrm rot="3093831">
            <a:off x="2674938" y="4094163"/>
            <a:ext cx="1638300" cy="457200"/>
            <a:chOff x="2256" y="3168"/>
            <a:chExt cx="1008" cy="288"/>
          </a:xfrm>
        </p:grpSpPr>
        <p:sp>
          <p:nvSpPr>
            <p:cNvPr id="9233" name="Arc 17">
              <a:extLst>
                <a:ext uri="{FF2B5EF4-FFF2-40B4-BE49-F238E27FC236}">
                  <a16:creationId xmlns:a16="http://schemas.microsoft.com/office/drawing/2014/main" id="{F85A37B5-25D5-CF47-AC97-356A6DC789B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832" y="3216"/>
              <a:ext cx="432" cy="2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4" name="Arc 18">
              <a:extLst>
                <a:ext uri="{FF2B5EF4-FFF2-40B4-BE49-F238E27FC236}">
                  <a16:creationId xmlns:a16="http://schemas.microsoft.com/office/drawing/2014/main" id="{92EDAD66-53F0-F84B-880E-DBA449FB086D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256" y="3168"/>
              <a:ext cx="576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6" name="Freeform 20">
            <a:extLst>
              <a:ext uri="{FF2B5EF4-FFF2-40B4-BE49-F238E27FC236}">
                <a16:creationId xmlns:a16="http://schemas.microsoft.com/office/drawing/2014/main" id="{78AB9E86-D915-C34C-A1A1-D949CD7183B3}"/>
              </a:ext>
            </a:extLst>
          </p:cNvPr>
          <p:cNvSpPr>
            <a:spLocks/>
          </p:cNvSpPr>
          <p:nvPr/>
        </p:nvSpPr>
        <p:spPr bwMode="auto">
          <a:xfrm>
            <a:off x="3155950" y="1924050"/>
            <a:ext cx="2000250" cy="1625600"/>
          </a:xfrm>
          <a:custGeom>
            <a:avLst/>
            <a:gdLst>
              <a:gd name="T0" fmla="*/ 0 w 1260"/>
              <a:gd name="T1" fmla="*/ 1024 h 1024"/>
              <a:gd name="T2" fmla="*/ 1260 w 1260"/>
              <a:gd name="T3" fmla="*/ 0 h 102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60" h="1024">
                <a:moveTo>
                  <a:pt x="0" y="1024"/>
                </a:moveTo>
                <a:lnTo>
                  <a:pt x="1260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Freeform 21">
            <a:extLst>
              <a:ext uri="{FF2B5EF4-FFF2-40B4-BE49-F238E27FC236}">
                <a16:creationId xmlns:a16="http://schemas.microsoft.com/office/drawing/2014/main" id="{A4367853-97BB-764C-88AB-AD06B47EFC61}"/>
              </a:ext>
            </a:extLst>
          </p:cNvPr>
          <p:cNvSpPr>
            <a:spLocks/>
          </p:cNvSpPr>
          <p:nvPr/>
        </p:nvSpPr>
        <p:spPr bwMode="auto">
          <a:xfrm>
            <a:off x="4114800" y="3155950"/>
            <a:ext cx="2127250" cy="1720850"/>
          </a:xfrm>
          <a:custGeom>
            <a:avLst/>
            <a:gdLst>
              <a:gd name="T0" fmla="*/ 0 w 1340"/>
              <a:gd name="T1" fmla="*/ 1084 h 1084"/>
              <a:gd name="T2" fmla="*/ 1340 w 1340"/>
              <a:gd name="T3" fmla="*/ 0 h 108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40" h="1084">
                <a:moveTo>
                  <a:pt x="0" y="1084"/>
                </a:moveTo>
                <a:lnTo>
                  <a:pt x="1340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Freeform 22">
            <a:extLst>
              <a:ext uri="{FF2B5EF4-FFF2-40B4-BE49-F238E27FC236}">
                <a16:creationId xmlns:a16="http://schemas.microsoft.com/office/drawing/2014/main" id="{36C031EB-0C4B-FA44-B9F1-C09BF9213FC2}"/>
              </a:ext>
            </a:extLst>
          </p:cNvPr>
          <p:cNvSpPr>
            <a:spLocks/>
          </p:cNvSpPr>
          <p:nvPr/>
        </p:nvSpPr>
        <p:spPr bwMode="auto">
          <a:xfrm>
            <a:off x="3965575" y="2667000"/>
            <a:ext cx="1292225" cy="1476375"/>
          </a:xfrm>
          <a:custGeom>
            <a:avLst/>
            <a:gdLst>
              <a:gd name="T0" fmla="*/ 174 w 814"/>
              <a:gd name="T1" fmla="*/ 0 h 930"/>
              <a:gd name="T2" fmla="*/ 76 w 814"/>
              <a:gd name="T3" fmla="*/ 34 h 930"/>
              <a:gd name="T4" fmla="*/ 24 w 814"/>
              <a:gd name="T5" fmla="*/ 122 h 930"/>
              <a:gd name="T6" fmla="*/ 0 w 814"/>
              <a:gd name="T7" fmla="*/ 234 h 930"/>
              <a:gd name="T8" fmla="*/ 6 w 814"/>
              <a:gd name="T9" fmla="*/ 340 h 930"/>
              <a:gd name="T10" fmla="*/ 46 w 814"/>
              <a:gd name="T11" fmla="*/ 480 h 930"/>
              <a:gd name="T12" fmla="*/ 66 w 814"/>
              <a:gd name="T13" fmla="*/ 548 h 930"/>
              <a:gd name="T14" fmla="*/ 102 w 814"/>
              <a:gd name="T15" fmla="*/ 620 h 930"/>
              <a:gd name="T16" fmla="*/ 238 w 814"/>
              <a:gd name="T17" fmla="*/ 768 h 930"/>
              <a:gd name="T18" fmla="*/ 286 w 814"/>
              <a:gd name="T19" fmla="*/ 816 h 930"/>
              <a:gd name="T20" fmla="*/ 382 w 814"/>
              <a:gd name="T21" fmla="*/ 864 h 930"/>
              <a:gd name="T22" fmla="*/ 478 w 814"/>
              <a:gd name="T23" fmla="*/ 912 h 930"/>
              <a:gd name="T24" fmla="*/ 576 w 814"/>
              <a:gd name="T25" fmla="*/ 930 h 930"/>
              <a:gd name="T26" fmla="*/ 682 w 814"/>
              <a:gd name="T27" fmla="*/ 924 h 930"/>
              <a:gd name="T28" fmla="*/ 758 w 814"/>
              <a:gd name="T29" fmla="*/ 886 h 930"/>
              <a:gd name="T30" fmla="*/ 814 w 814"/>
              <a:gd name="T31" fmla="*/ 816 h 930"/>
              <a:gd name="T32" fmla="*/ 692 w 814"/>
              <a:gd name="T33" fmla="*/ 836 h 930"/>
              <a:gd name="T34" fmla="*/ 574 w 814"/>
              <a:gd name="T35" fmla="*/ 816 h 930"/>
              <a:gd name="T36" fmla="*/ 478 w 814"/>
              <a:gd name="T37" fmla="*/ 768 h 930"/>
              <a:gd name="T38" fmla="*/ 366 w 814"/>
              <a:gd name="T39" fmla="*/ 686 h 930"/>
              <a:gd name="T40" fmla="*/ 274 w 814"/>
              <a:gd name="T41" fmla="*/ 586 h 930"/>
              <a:gd name="T42" fmla="*/ 200 w 814"/>
              <a:gd name="T43" fmla="*/ 488 h 930"/>
              <a:gd name="T44" fmla="*/ 158 w 814"/>
              <a:gd name="T45" fmla="*/ 386 h 930"/>
              <a:gd name="T46" fmla="*/ 124 w 814"/>
              <a:gd name="T47" fmla="*/ 246 h 930"/>
              <a:gd name="T48" fmla="*/ 118 w 814"/>
              <a:gd name="T49" fmla="*/ 132 h 930"/>
              <a:gd name="T50" fmla="*/ 174 w 814"/>
              <a:gd name="T51" fmla="*/ 0 h 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14" h="930">
                <a:moveTo>
                  <a:pt x="174" y="0"/>
                </a:moveTo>
                <a:lnTo>
                  <a:pt x="76" y="34"/>
                </a:lnTo>
                <a:lnTo>
                  <a:pt x="24" y="122"/>
                </a:lnTo>
                <a:lnTo>
                  <a:pt x="0" y="234"/>
                </a:lnTo>
                <a:lnTo>
                  <a:pt x="6" y="340"/>
                </a:lnTo>
                <a:lnTo>
                  <a:pt x="46" y="480"/>
                </a:lnTo>
                <a:lnTo>
                  <a:pt x="66" y="548"/>
                </a:lnTo>
                <a:lnTo>
                  <a:pt x="102" y="620"/>
                </a:lnTo>
                <a:lnTo>
                  <a:pt x="238" y="768"/>
                </a:lnTo>
                <a:lnTo>
                  <a:pt x="286" y="816"/>
                </a:lnTo>
                <a:lnTo>
                  <a:pt x="382" y="864"/>
                </a:lnTo>
                <a:lnTo>
                  <a:pt x="478" y="912"/>
                </a:lnTo>
                <a:lnTo>
                  <a:pt x="576" y="930"/>
                </a:lnTo>
                <a:lnTo>
                  <a:pt x="682" y="924"/>
                </a:lnTo>
                <a:lnTo>
                  <a:pt x="758" y="886"/>
                </a:lnTo>
                <a:lnTo>
                  <a:pt x="814" y="816"/>
                </a:lnTo>
                <a:lnTo>
                  <a:pt x="692" y="836"/>
                </a:lnTo>
                <a:lnTo>
                  <a:pt x="574" y="816"/>
                </a:lnTo>
                <a:lnTo>
                  <a:pt x="478" y="768"/>
                </a:lnTo>
                <a:lnTo>
                  <a:pt x="366" y="686"/>
                </a:lnTo>
                <a:lnTo>
                  <a:pt x="274" y="586"/>
                </a:lnTo>
                <a:lnTo>
                  <a:pt x="200" y="488"/>
                </a:lnTo>
                <a:lnTo>
                  <a:pt x="158" y="386"/>
                </a:lnTo>
                <a:lnTo>
                  <a:pt x="124" y="246"/>
                </a:lnTo>
                <a:lnTo>
                  <a:pt x="118" y="132"/>
                </a:lnTo>
                <a:lnTo>
                  <a:pt x="174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Line 10">
            <a:extLst>
              <a:ext uri="{FF2B5EF4-FFF2-40B4-BE49-F238E27FC236}">
                <a16:creationId xmlns:a16="http://schemas.microsoft.com/office/drawing/2014/main" id="{1E7842C6-CF84-1C4F-B5BC-26B64C95F50F}"/>
              </a:ext>
            </a:extLst>
          </p:cNvPr>
          <p:cNvSpPr>
            <a:spLocks noChangeShapeType="1"/>
          </p:cNvSpPr>
          <p:nvPr/>
        </p:nvSpPr>
        <p:spPr bwMode="auto">
          <a:xfrm rot="21076944" flipV="1">
            <a:off x="1730375" y="2173288"/>
            <a:ext cx="5200650" cy="3022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Line 7">
            <a:extLst>
              <a:ext uri="{FF2B5EF4-FFF2-40B4-BE49-F238E27FC236}">
                <a16:creationId xmlns:a16="http://schemas.microsoft.com/office/drawing/2014/main" id="{C93B640E-22A7-1240-BCDC-A30ABB580309}"/>
              </a:ext>
            </a:extLst>
          </p:cNvPr>
          <p:cNvSpPr>
            <a:spLocks noChangeShapeType="1"/>
          </p:cNvSpPr>
          <p:nvPr/>
        </p:nvSpPr>
        <p:spPr bwMode="auto">
          <a:xfrm rot="21076944" flipV="1">
            <a:off x="2317750" y="2779713"/>
            <a:ext cx="3671888" cy="270351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Line 8">
            <a:extLst>
              <a:ext uri="{FF2B5EF4-FFF2-40B4-BE49-F238E27FC236}">
                <a16:creationId xmlns:a16="http://schemas.microsoft.com/office/drawing/2014/main" id="{C07C80F4-A420-204D-AC6C-22C359AC4278}"/>
              </a:ext>
            </a:extLst>
          </p:cNvPr>
          <p:cNvSpPr>
            <a:spLocks noChangeShapeType="1"/>
          </p:cNvSpPr>
          <p:nvPr/>
        </p:nvSpPr>
        <p:spPr bwMode="auto">
          <a:xfrm rot="21076944" flipV="1">
            <a:off x="1682750" y="2857500"/>
            <a:ext cx="4233863" cy="18637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4B382BC-A2C3-A443-8C4F-7623EBA155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077200" cy="1143000"/>
          </a:xfrm>
        </p:spPr>
        <p:txBody>
          <a:bodyPr/>
          <a:lstStyle/>
          <a:p>
            <a:r>
              <a:rPr lang="en-US" altLang="en-US"/>
              <a:t>Welding Positions for </a:t>
            </a:r>
            <a:r>
              <a:rPr lang="en-US" altLang="en-US" b="1" u="sng"/>
              <a:t>Fillet</a:t>
            </a:r>
            <a:r>
              <a:rPr lang="en-US" altLang="en-US"/>
              <a:t> Welds</a:t>
            </a: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EB80F29B-4F01-2843-8055-1003F3BDE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5143500" cy="511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677042E4-563D-354B-9DFD-EABE2C48F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Flat Fillet Weld</a:t>
            </a:r>
          </a:p>
        </p:txBody>
      </p:sp>
      <p:grpSp>
        <p:nvGrpSpPr>
          <p:cNvPr id="129030" name="Group 6">
            <a:extLst>
              <a:ext uri="{FF2B5EF4-FFF2-40B4-BE49-F238E27FC236}">
                <a16:creationId xmlns:a16="http://schemas.microsoft.com/office/drawing/2014/main" id="{2D1E933D-D5A0-5741-A080-44BEED965FE5}"/>
              </a:ext>
            </a:extLst>
          </p:cNvPr>
          <p:cNvGrpSpPr>
            <a:grpSpLocks/>
          </p:cNvGrpSpPr>
          <p:nvPr/>
        </p:nvGrpSpPr>
        <p:grpSpPr bwMode="auto">
          <a:xfrm rot="2439642">
            <a:off x="2895600" y="1828800"/>
            <a:ext cx="3200400" cy="2590800"/>
            <a:chOff x="1584" y="1632"/>
            <a:chExt cx="2016" cy="1632"/>
          </a:xfrm>
        </p:grpSpPr>
        <p:sp>
          <p:nvSpPr>
            <p:cNvPr id="129027" name="Rectangle 3">
              <a:extLst>
                <a:ext uri="{FF2B5EF4-FFF2-40B4-BE49-F238E27FC236}">
                  <a16:creationId xmlns:a16="http://schemas.microsoft.com/office/drawing/2014/main" id="{AB141853-C943-D04D-B1A4-996AD0DDC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28"/>
              <a:ext cx="20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28" name="Rectangle 4">
              <a:extLst>
                <a:ext uri="{FF2B5EF4-FFF2-40B4-BE49-F238E27FC236}">
                  <a16:creationId xmlns:a16="http://schemas.microsoft.com/office/drawing/2014/main" id="{A4E9B2FE-071E-6B4D-83A4-E0A30E473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632"/>
              <a:ext cx="384" cy="12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29" name="Freeform 5">
              <a:extLst>
                <a:ext uri="{FF2B5EF4-FFF2-40B4-BE49-F238E27FC236}">
                  <a16:creationId xmlns:a16="http://schemas.microsoft.com/office/drawing/2014/main" id="{70A9591C-7F36-9E49-9EF9-B1EC5F32D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2496"/>
              <a:ext cx="480" cy="432"/>
            </a:xfrm>
            <a:custGeom>
              <a:avLst/>
              <a:gdLst>
                <a:gd name="T0" fmla="*/ 480 w 480"/>
                <a:gd name="T1" fmla="*/ 0 h 432"/>
                <a:gd name="T2" fmla="*/ 0 w 480"/>
                <a:gd name="T3" fmla="*/ 432 h 432"/>
                <a:gd name="T4" fmla="*/ 480 w 480"/>
                <a:gd name="T5" fmla="*/ 432 h 432"/>
                <a:gd name="T6" fmla="*/ 480 w 480"/>
                <a:gd name="T7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0" h="432">
                  <a:moveTo>
                    <a:pt x="480" y="0"/>
                  </a:moveTo>
                  <a:lnTo>
                    <a:pt x="0" y="432"/>
                  </a:lnTo>
                  <a:lnTo>
                    <a:pt x="480" y="43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9031" name="Line 7">
            <a:extLst>
              <a:ext uri="{FF2B5EF4-FFF2-40B4-BE49-F238E27FC236}">
                <a16:creationId xmlns:a16="http://schemas.microsoft.com/office/drawing/2014/main" id="{318EEBFE-37E8-2B4A-9280-A633DE1491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590800"/>
            <a:ext cx="0" cy="1066800"/>
          </a:xfrm>
          <a:prstGeom prst="line">
            <a:avLst/>
          </a:prstGeom>
          <a:noFill/>
          <a:ln w="28575">
            <a:solidFill>
              <a:srgbClr val="FF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026">
            <a:extLst>
              <a:ext uri="{FF2B5EF4-FFF2-40B4-BE49-F238E27FC236}">
                <a16:creationId xmlns:a16="http://schemas.microsoft.com/office/drawing/2014/main" id="{0A4DBC75-F0AD-C348-9F78-85E4550C47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Horizontal Fillet Weld</a:t>
            </a:r>
          </a:p>
        </p:txBody>
      </p:sp>
      <p:grpSp>
        <p:nvGrpSpPr>
          <p:cNvPr id="130051" name="Group 1027">
            <a:extLst>
              <a:ext uri="{FF2B5EF4-FFF2-40B4-BE49-F238E27FC236}">
                <a16:creationId xmlns:a16="http://schemas.microsoft.com/office/drawing/2014/main" id="{ED83A79C-B279-F440-9BF8-5985A29AC497}"/>
              </a:ext>
            </a:extLst>
          </p:cNvPr>
          <p:cNvGrpSpPr>
            <a:grpSpLocks/>
          </p:cNvGrpSpPr>
          <p:nvPr/>
        </p:nvGrpSpPr>
        <p:grpSpPr bwMode="auto">
          <a:xfrm rot="-16227019">
            <a:off x="3505200" y="2438400"/>
            <a:ext cx="3200400" cy="2590800"/>
            <a:chOff x="1584" y="1632"/>
            <a:chExt cx="2016" cy="1632"/>
          </a:xfrm>
        </p:grpSpPr>
        <p:sp>
          <p:nvSpPr>
            <p:cNvPr id="130052" name="Rectangle 1028">
              <a:extLst>
                <a:ext uri="{FF2B5EF4-FFF2-40B4-BE49-F238E27FC236}">
                  <a16:creationId xmlns:a16="http://schemas.microsoft.com/office/drawing/2014/main" id="{45A869AD-AB30-914B-B959-24FA5D12C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28"/>
              <a:ext cx="20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53" name="Rectangle 1029">
              <a:extLst>
                <a:ext uri="{FF2B5EF4-FFF2-40B4-BE49-F238E27FC236}">
                  <a16:creationId xmlns:a16="http://schemas.microsoft.com/office/drawing/2014/main" id="{C60FBACB-390E-8146-AC4E-E6AF997F3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632"/>
              <a:ext cx="384" cy="12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54" name="Freeform 1030">
              <a:extLst>
                <a:ext uri="{FF2B5EF4-FFF2-40B4-BE49-F238E27FC236}">
                  <a16:creationId xmlns:a16="http://schemas.microsoft.com/office/drawing/2014/main" id="{48602C64-07B2-0041-8249-9CE5D75B3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2496"/>
              <a:ext cx="480" cy="432"/>
            </a:xfrm>
            <a:custGeom>
              <a:avLst/>
              <a:gdLst>
                <a:gd name="T0" fmla="*/ 480 w 480"/>
                <a:gd name="T1" fmla="*/ 0 h 432"/>
                <a:gd name="T2" fmla="*/ 0 w 480"/>
                <a:gd name="T3" fmla="*/ 432 h 432"/>
                <a:gd name="T4" fmla="*/ 480 w 480"/>
                <a:gd name="T5" fmla="*/ 432 h 432"/>
                <a:gd name="T6" fmla="*/ 480 w 480"/>
                <a:gd name="T7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0" h="432">
                  <a:moveTo>
                    <a:pt x="480" y="0"/>
                  </a:moveTo>
                  <a:lnTo>
                    <a:pt x="0" y="432"/>
                  </a:lnTo>
                  <a:lnTo>
                    <a:pt x="480" y="43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055" name="Line 1031">
            <a:extLst>
              <a:ext uri="{FF2B5EF4-FFF2-40B4-BE49-F238E27FC236}">
                <a16:creationId xmlns:a16="http://schemas.microsoft.com/office/drawing/2014/main" id="{158AD54A-0469-AA42-BC13-C1CD5BC65D60}"/>
              </a:ext>
            </a:extLst>
          </p:cNvPr>
          <p:cNvSpPr>
            <a:spLocks noChangeShapeType="1"/>
          </p:cNvSpPr>
          <p:nvPr/>
        </p:nvSpPr>
        <p:spPr bwMode="auto">
          <a:xfrm rot="3577253">
            <a:off x="5181600" y="3581400"/>
            <a:ext cx="0" cy="1066800"/>
          </a:xfrm>
          <a:prstGeom prst="line">
            <a:avLst/>
          </a:prstGeom>
          <a:noFill/>
          <a:ln w="28575">
            <a:solidFill>
              <a:srgbClr val="FF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C57A163B-9005-5647-A59A-3263118AEE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077200" cy="1143000"/>
          </a:xfrm>
        </p:spPr>
        <p:txBody>
          <a:bodyPr/>
          <a:lstStyle/>
          <a:p>
            <a:r>
              <a:rPr lang="en-US" altLang="en-US"/>
              <a:t>Welding Positions for Fillet Welds</a:t>
            </a:r>
          </a:p>
        </p:txBody>
      </p:sp>
      <p:pic>
        <p:nvPicPr>
          <p:cNvPr id="131075" name="Picture 3">
            <a:extLst>
              <a:ext uri="{FF2B5EF4-FFF2-40B4-BE49-F238E27FC236}">
                <a16:creationId xmlns:a16="http://schemas.microsoft.com/office/drawing/2014/main" id="{D7D9E9C7-5D3E-5C4D-98A1-F00D08C3C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5143500" cy="511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DF1E15A-C0E7-4745-B969-F809817555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01000" cy="1143000"/>
          </a:xfrm>
        </p:spPr>
        <p:txBody>
          <a:bodyPr/>
          <a:lstStyle/>
          <a:p>
            <a:r>
              <a:rPr lang="en-US" altLang="en-US"/>
              <a:t>Welding Positions for Fillet Welds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42C862F3-DD85-574B-AB59-4DE354784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752600"/>
            <a:ext cx="7772400" cy="313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altLang="en-US" sz="1800" dirty="0">
                <a:latin typeface="Arial" panose="020B0604020202020204" pitchFamily="34" charset="0"/>
              </a:rPr>
              <a:t>Tabulation of Positions of Fillet Welds</a:t>
            </a:r>
          </a:p>
          <a:p>
            <a:pPr algn="ctr">
              <a:spcBef>
                <a:spcPct val="10000"/>
              </a:spcBef>
            </a:pPr>
            <a:endParaRPr lang="en-US" altLang="en-US" sz="1400" dirty="0">
              <a:latin typeface="Arial" panose="020B0604020202020204" pitchFamily="34" charset="0"/>
            </a:endParaRPr>
          </a:p>
          <a:p>
            <a:pPr>
              <a:spcBef>
                <a:spcPct val="10000"/>
              </a:spcBef>
            </a:pPr>
            <a:r>
              <a:rPr lang="en-US" altLang="en-US" sz="1600" u="sng" dirty="0">
                <a:latin typeface="Arial" panose="020B0604020202020204" pitchFamily="34" charset="0"/>
              </a:rPr>
              <a:t>Position</a:t>
            </a:r>
            <a:r>
              <a:rPr lang="en-US" altLang="en-US" sz="1600" dirty="0">
                <a:latin typeface="Arial" panose="020B0604020202020204" pitchFamily="34" charset="0"/>
              </a:rPr>
              <a:t>	</a:t>
            </a:r>
            <a:r>
              <a:rPr lang="en-US" altLang="en-US" sz="1600" u="sng" dirty="0">
                <a:latin typeface="Arial" panose="020B0604020202020204" pitchFamily="34" charset="0"/>
              </a:rPr>
              <a:t>Diagram Reference</a:t>
            </a:r>
            <a:r>
              <a:rPr lang="en-US" altLang="en-US" sz="1600" dirty="0">
                <a:latin typeface="Arial" panose="020B0604020202020204" pitchFamily="34" charset="0"/>
              </a:rPr>
              <a:t>		</a:t>
            </a:r>
            <a:r>
              <a:rPr lang="en-US" altLang="en-US" sz="1600" u="sng" dirty="0">
                <a:latin typeface="Arial" panose="020B0604020202020204" pitchFamily="34" charset="0"/>
              </a:rPr>
              <a:t>Inclination of Axis</a:t>
            </a:r>
            <a:r>
              <a:rPr lang="en-US" altLang="en-US" sz="1600" dirty="0">
                <a:latin typeface="Arial" panose="020B0604020202020204" pitchFamily="34" charset="0"/>
              </a:rPr>
              <a:t>	</a:t>
            </a:r>
            <a:r>
              <a:rPr lang="en-US" altLang="en-US" sz="1600" u="sng" dirty="0">
                <a:latin typeface="Arial" panose="020B0604020202020204" pitchFamily="34" charset="0"/>
              </a:rPr>
              <a:t>Rotation of Face</a:t>
            </a:r>
            <a:endParaRPr lang="en-US" altLang="en-US" sz="1600" dirty="0"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  <a:spcBef>
                <a:spcPct val="1000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Flat		A		0 to 15°		150 to 210°</a:t>
            </a:r>
          </a:p>
          <a:p>
            <a:pPr>
              <a:lnSpc>
                <a:spcPct val="130000"/>
              </a:lnSpc>
              <a:spcBef>
                <a:spcPct val="1000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Horizontal		B		0 to 15°		125 t0 150°</a:t>
            </a:r>
          </a:p>
          <a:p>
            <a:pPr>
              <a:lnSpc>
                <a:spcPct val="130000"/>
              </a:lnSpc>
              <a:spcBef>
                <a:spcPct val="1000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						210 to 235°</a:t>
            </a:r>
          </a:p>
          <a:p>
            <a:pPr>
              <a:lnSpc>
                <a:spcPct val="120000"/>
              </a:lnSpc>
              <a:spcBef>
                <a:spcPct val="1000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Overhead		C		0 to 80°		0 to125°</a:t>
            </a:r>
          </a:p>
          <a:p>
            <a:pPr>
              <a:spcBef>
                <a:spcPct val="1000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						235 to 360°</a:t>
            </a:r>
          </a:p>
          <a:p>
            <a:pPr>
              <a:lnSpc>
                <a:spcPct val="140000"/>
              </a:lnSpc>
              <a:spcBef>
                <a:spcPct val="1000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Vertical		D		15 to 80°		125 to 235°</a:t>
            </a:r>
          </a:p>
          <a:p>
            <a:pPr>
              <a:spcBef>
                <a:spcPct val="1000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		E		80 to 90°		0 to 360°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E0F1C4D2-7D07-7F4C-AD0B-386E586ABF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077200" cy="1143000"/>
          </a:xfrm>
        </p:spPr>
        <p:txBody>
          <a:bodyPr/>
          <a:lstStyle/>
          <a:p>
            <a:r>
              <a:rPr lang="en-US" altLang="en-US"/>
              <a:t>Welding Positions for </a:t>
            </a:r>
            <a:r>
              <a:rPr lang="en-US" altLang="en-US" u="sng"/>
              <a:t>Fillet</a:t>
            </a:r>
            <a:r>
              <a:rPr lang="en-US" altLang="en-US"/>
              <a:t> Welds</a:t>
            </a:r>
          </a:p>
        </p:txBody>
      </p:sp>
      <p:pic>
        <p:nvPicPr>
          <p:cNvPr id="128003" name="Picture 3">
            <a:extLst>
              <a:ext uri="{FF2B5EF4-FFF2-40B4-BE49-F238E27FC236}">
                <a16:creationId xmlns:a16="http://schemas.microsoft.com/office/drawing/2014/main" id="{B55DB82B-66B3-6946-88C7-00C2BEB22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5143500" cy="511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004" name="Line 4">
            <a:extLst>
              <a:ext uri="{FF2B5EF4-FFF2-40B4-BE49-F238E27FC236}">
                <a16:creationId xmlns:a16="http://schemas.microsoft.com/office/drawing/2014/main" id="{FDF142F6-7134-A149-A0BB-2B16C475E2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4876800"/>
            <a:ext cx="3810000" cy="457200"/>
          </a:xfrm>
          <a:prstGeom prst="line">
            <a:avLst/>
          </a:prstGeom>
          <a:noFill/>
          <a:ln w="28575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5" name="Line 5">
            <a:extLst>
              <a:ext uri="{FF2B5EF4-FFF2-40B4-BE49-F238E27FC236}">
                <a16:creationId xmlns:a16="http://schemas.microsoft.com/office/drawing/2014/main" id="{4C2341D0-3211-6D4D-A0F4-D066EB3816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1905000"/>
            <a:ext cx="3200400" cy="3429000"/>
          </a:xfrm>
          <a:prstGeom prst="line">
            <a:avLst/>
          </a:prstGeom>
          <a:noFill/>
          <a:ln w="28575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6" name="Line 6">
            <a:extLst>
              <a:ext uri="{FF2B5EF4-FFF2-40B4-BE49-F238E27FC236}">
                <a16:creationId xmlns:a16="http://schemas.microsoft.com/office/drawing/2014/main" id="{25C289AD-546E-D446-84C1-9A082FA9FE6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29000" y="2590800"/>
            <a:ext cx="990600" cy="2743200"/>
          </a:xfrm>
          <a:prstGeom prst="line">
            <a:avLst/>
          </a:prstGeom>
          <a:noFill/>
          <a:ln w="28575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7" name="Line 7">
            <a:extLst>
              <a:ext uri="{FF2B5EF4-FFF2-40B4-BE49-F238E27FC236}">
                <a16:creationId xmlns:a16="http://schemas.microsoft.com/office/drawing/2014/main" id="{10093939-291D-0945-A49F-84F0E06DE86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057400" y="3962400"/>
            <a:ext cx="2362200" cy="1371600"/>
          </a:xfrm>
          <a:prstGeom prst="line">
            <a:avLst/>
          </a:prstGeom>
          <a:noFill/>
          <a:ln w="28575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8" name="AutoShape 8">
            <a:extLst>
              <a:ext uri="{FF2B5EF4-FFF2-40B4-BE49-F238E27FC236}">
                <a16:creationId xmlns:a16="http://schemas.microsoft.com/office/drawing/2014/main" id="{C9D9C3B7-C863-C345-96F3-12F0ACC3D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447800"/>
            <a:ext cx="3505200" cy="1371600"/>
          </a:xfrm>
          <a:prstGeom prst="wedgeRoundRectCallout">
            <a:avLst>
              <a:gd name="adj1" fmla="val 28759"/>
              <a:gd name="adj2" fmla="val 10173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The Horizontal Range</a:t>
            </a:r>
          </a:p>
          <a:p>
            <a:pPr algn="ctr"/>
            <a:r>
              <a:rPr lang="en-US" altLang="en-US"/>
              <a:t>Is smaller for fillet welds</a:t>
            </a:r>
          </a:p>
          <a:p>
            <a:pPr algn="ctr"/>
            <a:r>
              <a:rPr lang="en-US" altLang="en-US"/>
              <a:t>Than it is for groove welds</a:t>
            </a:r>
          </a:p>
        </p:txBody>
      </p:sp>
      <p:sp>
        <p:nvSpPr>
          <p:cNvPr id="128009" name="Arc 9">
            <a:extLst>
              <a:ext uri="{FF2B5EF4-FFF2-40B4-BE49-F238E27FC236}">
                <a16:creationId xmlns:a16="http://schemas.microsoft.com/office/drawing/2014/main" id="{BDE3FD65-6C3E-3346-9548-FB729062EB27}"/>
              </a:ext>
            </a:extLst>
          </p:cNvPr>
          <p:cNvSpPr>
            <a:spLocks/>
          </p:cNvSpPr>
          <p:nvPr/>
        </p:nvSpPr>
        <p:spPr bwMode="auto">
          <a:xfrm>
            <a:off x="2590800" y="3048000"/>
            <a:ext cx="1676400" cy="1909763"/>
          </a:xfrm>
          <a:custGeom>
            <a:avLst/>
            <a:gdLst>
              <a:gd name="G0" fmla="+- 20454 0 0"/>
              <a:gd name="G1" fmla="+- 19906 0 0"/>
              <a:gd name="G2" fmla="+- 21600 0 0"/>
              <a:gd name="T0" fmla="*/ 0 w 20454"/>
              <a:gd name="T1" fmla="*/ 12965 h 19906"/>
              <a:gd name="T2" fmla="*/ 12070 w 20454"/>
              <a:gd name="T3" fmla="*/ 0 h 19906"/>
              <a:gd name="T4" fmla="*/ 20454 w 20454"/>
              <a:gd name="T5" fmla="*/ 19906 h 19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454" h="19906" fill="none" extrusionOk="0">
                <a:moveTo>
                  <a:pt x="-1" y="12964"/>
                </a:moveTo>
                <a:cubicBezTo>
                  <a:pt x="1984" y="7116"/>
                  <a:pt x="6377" y="2396"/>
                  <a:pt x="12069" y="-1"/>
                </a:cubicBezTo>
              </a:path>
              <a:path w="20454" h="19906" stroke="0" extrusionOk="0">
                <a:moveTo>
                  <a:pt x="-1" y="12964"/>
                </a:moveTo>
                <a:cubicBezTo>
                  <a:pt x="1984" y="7116"/>
                  <a:pt x="6377" y="2396"/>
                  <a:pt x="12069" y="-1"/>
                </a:cubicBezTo>
                <a:lnTo>
                  <a:pt x="20454" y="19906"/>
                </a:lnTo>
                <a:close/>
              </a:path>
            </a:pathLst>
          </a:custGeom>
          <a:noFill/>
          <a:ln w="38100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5581FF36-FABC-934C-9754-29A389E46A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1143000"/>
          </a:xfrm>
        </p:spPr>
        <p:txBody>
          <a:bodyPr/>
          <a:lstStyle/>
          <a:p>
            <a:r>
              <a:rPr lang="en-US" altLang="en-US"/>
              <a:t>Welding Positions for </a:t>
            </a:r>
            <a:r>
              <a:rPr lang="en-US" altLang="en-US" u="sng"/>
              <a:t>Groove</a:t>
            </a:r>
            <a:r>
              <a:rPr lang="en-US" altLang="en-US"/>
              <a:t> Welds</a:t>
            </a:r>
          </a:p>
        </p:txBody>
      </p:sp>
      <p:pic>
        <p:nvPicPr>
          <p:cNvPr id="132099" name="Picture 3">
            <a:extLst>
              <a:ext uri="{FF2B5EF4-FFF2-40B4-BE49-F238E27FC236}">
                <a16:creationId xmlns:a16="http://schemas.microsoft.com/office/drawing/2014/main" id="{2A1AF789-EC45-4141-BCF3-9243B8718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79500"/>
            <a:ext cx="5249863" cy="554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100" name="Line 4">
            <a:extLst>
              <a:ext uri="{FF2B5EF4-FFF2-40B4-BE49-F238E27FC236}">
                <a16:creationId xmlns:a16="http://schemas.microsoft.com/office/drawing/2014/main" id="{D7D8A8C3-92F6-C945-825D-DC030F04C2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1447800"/>
            <a:ext cx="3352800" cy="3733800"/>
          </a:xfrm>
          <a:prstGeom prst="line">
            <a:avLst/>
          </a:prstGeom>
          <a:noFill/>
          <a:ln w="38100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1" name="Line 5">
            <a:extLst>
              <a:ext uri="{FF2B5EF4-FFF2-40B4-BE49-F238E27FC236}">
                <a16:creationId xmlns:a16="http://schemas.microsoft.com/office/drawing/2014/main" id="{B1CCA921-DEC2-5347-855E-14799C13877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5181600"/>
            <a:ext cx="1752600" cy="1371600"/>
          </a:xfrm>
          <a:prstGeom prst="line">
            <a:avLst/>
          </a:prstGeom>
          <a:noFill/>
          <a:ln w="38100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2" name="Line 6">
            <a:extLst>
              <a:ext uri="{FF2B5EF4-FFF2-40B4-BE49-F238E27FC236}">
                <a16:creationId xmlns:a16="http://schemas.microsoft.com/office/drawing/2014/main" id="{9EE24750-5F2C-D04A-89FE-8BCE3D5A3C0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19400" y="2514600"/>
            <a:ext cx="1371600" cy="2667000"/>
          </a:xfrm>
          <a:prstGeom prst="line">
            <a:avLst/>
          </a:prstGeom>
          <a:noFill/>
          <a:ln w="38100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3" name="Line 7">
            <a:extLst>
              <a:ext uri="{FF2B5EF4-FFF2-40B4-BE49-F238E27FC236}">
                <a16:creationId xmlns:a16="http://schemas.microsoft.com/office/drawing/2014/main" id="{D34ED0AB-EB01-5744-957A-F699B850AE9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76400" y="5029200"/>
            <a:ext cx="2514600" cy="152400"/>
          </a:xfrm>
          <a:prstGeom prst="line">
            <a:avLst/>
          </a:prstGeom>
          <a:noFill/>
          <a:ln w="38100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A5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ign on the side of a road&#10;&#10;Description automatically generated">
            <a:extLst>
              <a:ext uri="{FF2B5EF4-FFF2-40B4-BE49-F238E27FC236}">
                <a16:creationId xmlns:a16="http://schemas.microsoft.com/office/drawing/2014/main" id="{3F98647A-F0FE-1243-A928-90B20A485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657100"/>
            <a:ext cx="8178799" cy="5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32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026">
            <a:extLst>
              <a:ext uri="{FF2B5EF4-FFF2-40B4-BE49-F238E27FC236}">
                <a16:creationId xmlns:a16="http://schemas.microsoft.com/office/drawing/2014/main" id="{54AC8179-EFFD-9A42-A9B7-70E07CA814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/>
              <a:t>Test</a:t>
            </a:r>
            <a:r>
              <a:rPr lang="en-US" altLang="en-US"/>
              <a:t> Positions are </a:t>
            </a:r>
            <a:r>
              <a:rPr lang="en-US" altLang="en-US" u="sng"/>
              <a:t>Discreetly Defined</a:t>
            </a:r>
            <a:endParaRPr lang="en-US" altLang="en-US"/>
          </a:p>
        </p:txBody>
      </p:sp>
      <p:sp>
        <p:nvSpPr>
          <p:cNvPr id="145411" name="Rectangle 1027">
            <a:extLst>
              <a:ext uri="{FF2B5EF4-FFF2-40B4-BE49-F238E27FC236}">
                <a16:creationId xmlns:a16="http://schemas.microsoft.com/office/drawing/2014/main" id="{99C82B19-C6BF-BE46-B846-7A7F4BD7FB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Because of tolerance limits on test positions, </a:t>
            </a:r>
            <a:r>
              <a:rPr lang="en-US" altLang="en-US" sz="2800" u="sng"/>
              <a:t>positions in between</a:t>
            </a:r>
            <a:r>
              <a:rPr lang="en-US" altLang="en-US" sz="2800"/>
              <a:t> test positions are undefined!</a:t>
            </a:r>
          </a:p>
          <a:p>
            <a:r>
              <a:rPr lang="en-US" altLang="en-US" sz="2800"/>
              <a:t>That is, a weld that is inclined 22° uphill and rotated 36° about its axis has no “G” or “F” position.  Such a position, however, may be encountered during production welding.  </a:t>
            </a:r>
          </a:p>
          <a:p>
            <a:r>
              <a:rPr lang="en-US" altLang="en-US" sz="2800"/>
              <a:t>Production welding positions, therefore, need to be defined contiguously.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CCBE4C3-DD0D-F84C-85F9-ADE062FA6D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219200"/>
            <a:ext cx="7772400" cy="1143000"/>
          </a:xfrm>
        </p:spPr>
        <p:txBody>
          <a:bodyPr/>
          <a:lstStyle/>
          <a:p>
            <a:r>
              <a:rPr lang="en-US" altLang="en-US" u="sng"/>
              <a:t>Test Positions</a:t>
            </a:r>
            <a:r>
              <a:rPr lang="en-US" altLang="en-US"/>
              <a:t> Qualify Welders for Specific </a:t>
            </a:r>
            <a:r>
              <a:rPr lang="en-US" altLang="en-US" u="sng"/>
              <a:t>Welding Positions</a:t>
            </a:r>
            <a:endParaRPr lang="en-US" altLang="en-US"/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3B726B2F-347A-9448-922A-8BBA823E9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00400"/>
            <a:ext cx="7620000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u="sng">
                <a:solidFill>
                  <a:schemeClr val="tx2"/>
                </a:solidFill>
              </a:rPr>
              <a:t>Test Positions</a:t>
            </a:r>
            <a:r>
              <a:rPr lang="en-US" altLang="en-US" sz="4000">
                <a:solidFill>
                  <a:schemeClr val="tx2"/>
                </a:solidFill>
              </a:rPr>
              <a:t> </a:t>
            </a:r>
            <a:r>
              <a:rPr lang="en-US" altLang="en-US" sz="4000">
                <a:solidFill>
                  <a:schemeClr val="tx2"/>
                </a:solidFill>
                <a:sym typeface="Wingdings 3" pitchFamily="2" charset="2"/>
              </a:rPr>
              <a:t> </a:t>
            </a:r>
            <a:r>
              <a:rPr lang="en-US" altLang="en-US" sz="4000" u="sng">
                <a:solidFill>
                  <a:schemeClr val="tx2"/>
                </a:solidFill>
              </a:rPr>
              <a:t>Welding Positions</a:t>
            </a:r>
            <a:r>
              <a:rPr lang="en-US" altLang="en-US"/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Translations from test positions to welding positions are made in the construction codes.  QW-461.9 is typical.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94869C5-5FAE-5745-8D43-F03E0E0158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05800" cy="1143000"/>
          </a:xfrm>
        </p:spPr>
        <p:txBody>
          <a:bodyPr/>
          <a:lstStyle/>
          <a:p>
            <a:r>
              <a:rPr lang="en-US" altLang="en-US"/>
              <a:t>Test Positions </a:t>
            </a:r>
            <a:r>
              <a:rPr lang="en-US" altLang="en-US" sz="4000">
                <a:sym typeface="Wingdings 3" pitchFamily="2" charset="2"/>
              </a:rPr>
              <a:t> </a:t>
            </a:r>
            <a:r>
              <a:rPr lang="en-US" altLang="en-US">
                <a:sym typeface="Symbol" pitchFamily="2" charset="2"/>
              </a:rPr>
              <a:t>Welding Positions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FDBDA14B-FCF3-424D-9035-FE74CABC3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772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Rectangle 4">
            <a:extLst>
              <a:ext uri="{FF2B5EF4-FFF2-40B4-BE49-F238E27FC236}">
                <a16:creationId xmlns:a16="http://schemas.microsoft.com/office/drawing/2014/main" id="{C50B1CE5-8841-1B48-9448-E087ABA6D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155700"/>
            <a:ext cx="81534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2293" name="Line 5">
            <a:extLst>
              <a:ext uri="{FF2B5EF4-FFF2-40B4-BE49-F238E27FC236}">
                <a16:creationId xmlns:a16="http://schemas.microsoft.com/office/drawing/2014/main" id="{6CAA691D-B675-BA4B-B4F7-41994436A3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1066800"/>
            <a:ext cx="0" cy="579120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CCA13EB-04D0-A24E-9D28-44D6ADF6EA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Welding Positions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94119508-8E20-8D46-A70A-0508558BF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676400"/>
            <a:ext cx="7086600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Note to table:</a:t>
            </a:r>
          </a:p>
          <a:p>
            <a:pPr>
              <a:spcBef>
                <a:spcPct val="50000"/>
              </a:spcBef>
            </a:pPr>
            <a:r>
              <a:rPr lang="en-US" altLang="en-US" sz="2000"/>
              <a:t>(1) Positions of welding as shown in QW-461.1 and QW-461.2</a:t>
            </a:r>
          </a:p>
          <a:p>
            <a:pPr>
              <a:spcBef>
                <a:spcPct val="50000"/>
              </a:spcBef>
            </a:pPr>
            <a:r>
              <a:rPr lang="en-US" altLang="en-US" sz="2000"/>
              <a:t>	F = Flat</a:t>
            </a:r>
          </a:p>
          <a:p>
            <a:pPr>
              <a:spcBef>
                <a:spcPct val="50000"/>
              </a:spcBef>
            </a:pPr>
            <a:r>
              <a:rPr lang="en-US" altLang="en-US" sz="2000"/>
              <a:t>	H = Horizontal</a:t>
            </a:r>
          </a:p>
          <a:p>
            <a:pPr>
              <a:spcBef>
                <a:spcPct val="50000"/>
              </a:spcBef>
            </a:pPr>
            <a:r>
              <a:rPr lang="en-US" altLang="en-US" sz="2000"/>
              <a:t>	V = Vertical</a:t>
            </a:r>
          </a:p>
          <a:p>
            <a:pPr>
              <a:spcBef>
                <a:spcPct val="50000"/>
              </a:spcBef>
            </a:pPr>
            <a:r>
              <a:rPr lang="en-US" altLang="en-US" sz="2000"/>
              <a:t>	O = Overhead</a:t>
            </a:r>
          </a:p>
          <a:p>
            <a:pPr>
              <a:spcBef>
                <a:spcPct val="50000"/>
              </a:spcBef>
            </a:pPr>
            <a:r>
              <a:rPr lang="en-US" altLang="en-US" sz="2000"/>
              <a:t>(2) Pipe 2-7/8 in outside diameter and over.</a:t>
            </a:r>
          </a:p>
          <a:p>
            <a:pPr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A123011-3BF9-7440-86F0-2F0CDC2AC5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r>
              <a:rPr lang="en-US" altLang="en-US"/>
              <a:t>Welding positions for groove welds are defined by the following diagram.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NOTE</a:t>
            </a:r>
            <a:br>
              <a:rPr lang="en-US" altLang="en-US"/>
            </a:br>
            <a:r>
              <a:rPr lang="en-US" altLang="en-US" sz="3600" i="1"/>
              <a:t>Welding Position Diagrams are </a:t>
            </a:r>
            <a:r>
              <a:rPr lang="en-US" altLang="en-US" sz="3600" b="1" i="1"/>
              <a:t>contiguous</a:t>
            </a:r>
            <a:r>
              <a:rPr lang="en-US" altLang="en-US" sz="3600" i="1"/>
              <a:t>.</a:t>
            </a:r>
            <a:r>
              <a:rPr lang="en-US" altLang="en-US"/>
              <a:t> </a:t>
            </a:r>
            <a:br>
              <a:rPr lang="en-US" altLang="en-US"/>
            </a:br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FE3B242-D907-6B40-BE22-63489DD801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1143000"/>
          </a:xfrm>
        </p:spPr>
        <p:txBody>
          <a:bodyPr/>
          <a:lstStyle/>
          <a:p>
            <a:r>
              <a:rPr lang="en-US" altLang="en-US"/>
              <a:t>Welding Positions for Groove Welds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53C0B0C1-E4AB-F04D-AEAF-D3D988EA9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79500"/>
            <a:ext cx="5249863" cy="554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3106096-8015-6541-A4EE-7EBA41AB18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Tabulation showing transition points between welding positions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F9987C0C-B685-7041-9D79-1AA2F5211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71675"/>
            <a:ext cx="739140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altLang="en-US" sz="1800" dirty="0">
                <a:latin typeface="Arial" panose="020B0604020202020204" pitchFamily="34" charset="0"/>
              </a:rPr>
              <a:t>Tabulation of Positions of Groove Welds</a:t>
            </a:r>
          </a:p>
          <a:p>
            <a:pPr>
              <a:spcBef>
                <a:spcPct val="10000"/>
              </a:spcBef>
            </a:pPr>
            <a:endParaRPr lang="en-US" altLang="en-US" sz="1400" dirty="0">
              <a:latin typeface="Arial" panose="020B0604020202020204" pitchFamily="34" charset="0"/>
            </a:endParaRPr>
          </a:p>
          <a:p>
            <a:pPr>
              <a:spcBef>
                <a:spcPct val="10000"/>
              </a:spcBef>
            </a:pPr>
            <a:r>
              <a:rPr lang="en-US" altLang="en-US" sz="1600" u="sng" dirty="0">
                <a:latin typeface="Arial" panose="020B0604020202020204" pitchFamily="34" charset="0"/>
              </a:rPr>
              <a:t>Position</a:t>
            </a:r>
            <a:r>
              <a:rPr lang="en-US" altLang="en-US" sz="1600" dirty="0">
                <a:latin typeface="Arial" panose="020B0604020202020204" pitchFamily="34" charset="0"/>
              </a:rPr>
              <a:t>	</a:t>
            </a:r>
            <a:r>
              <a:rPr lang="en-US" altLang="en-US" sz="1600" u="sng" dirty="0">
                <a:latin typeface="Arial" panose="020B0604020202020204" pitchFamily="34" charset="0"/>
              </a:rPr>
              <a:t>Diagram Reference</a:t>
            </a:r>
            <a:r>
              <a:rPr lang="en-US" altLang="en-US" sz="1600" dirty="0">
                <a:latin typeface="Arial" panose="020B0604020202020204" pitchFamily="34" charset="0"/>
              </a:rPr>
              <a:t>		</a:t>
            </a:r>
            <a:r>
              <a:rPr lang="en-US" altLang="en-US" sz="1600" u="sng" dirty="0">
                <a:latin typeface="Arial" panose="020B0604020202020204" pitchFamily="34" charset="0"/>
              </a:rPr>
              <a:t>Inclination of Axis</a:t>
            </a:r>
            <a:r>
              <a:rPr lang="en-US" altLang="en-US" sz="1600" dirty="0">
                <a:latin typeface="Arial" panose="020B0604020202020204" pitchFamily="34" charset="0"/>
              </a:rPr>
              <a:t>	</a:t>
            </a:r>
            <a:r>
              <a:rPr lang="en-US" altLang="en-US" sz="1600" u="sng" dirty="0">
                <a:latin typeface="Arial" panose="020B0604020202020204" pitchFamily="34" charset="0"/>
              </a:rPr>
              <a:t>Rotation of Face</a:t>
            </a:r>
            <a:endParaRPr lang="en-US" altLang="en-US" sz="1600" dirty="0"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  <a:spcBef>
                <a:spcPct val="1000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Flat		A		0 to 15°		150 to 210°</a:t>
            </a:r>
          </a:p>
          <a:p>
            <a:pPr>
              <a:lnSpc>
                <a:spcPct val="130000"/>
              </a:lnSpc>
              <a:spcBef>
                <a:spcPct val="1000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Horizontal		B		0 to 15°		80 to 150°</a:t>
            </a:r>
          </a:p>
          <a:p>
            <a:pPr>
              <a:spcBef>
                <a:spcPct val="1000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						210 to 280°</a:t>
            </a:r>
          </a:p>
          <a:p>
            <a:pPr>
              <a:lnSpc>
                <a:spcPct val="140000"/>
              </a:lnSpc>
              <a:spcBef>
                <a:spcPct val="1000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Overhead		C		0 to 80°		0 to 80°</a:t>
            </a:r>
          </a:p>
          <a:p>
            <a:pPr>
              <a:spcBef>
                <a:spcPct val="1000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						210 to 360°</a:t>
            </a:r>
          </a:p>
          <a:p>
            <a:pPr>
              <a:lnSpc>
                <a:spcPct val="140000"/>
              </a:lnSpc>
              <a:spcBef>
                <a:spcPct val="1000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Vertical		D		15 to 80°		80 to 280°</a:t>
            </a:r>
          </a:p>
          <a:p>
            <a:pPr>
              <a:spcBef>
                <a:spcPct val="1000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		E		80 to 90°		0 to 360°</a:t>
            </a:r>
          </a:p>
          <a:p>
            <a:pPr>
              <a:spcBef>
                <a:spcPct val="10000"/>
              </a:spcBef>
            </a:pPr>
            <a:endParaRPr lang="en-US" altLang="en-US" sz="1600" dirty="0">
              <a:latin typeface="Arial" panose="020B0604020202020204" pitchFamily="34" charset="0"/>
            </a:endParaRPr>
          </a:p>
          <a:p>
            <a:pPr>
              <a:spcBef>
                <a:spcPct val="1000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How this table and the diagram on the previous page work are shown in the following diagrams</a:t>
            </a:r>
            <a:endParaRPr lang="en-US" alt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DAEB1AE-B914-4A4E-85B8-5ADB5ACED7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133600"/>
            <a:ext cx="7772400" cy="1143000"/>
          </a:xfrm>
        </p:spPr>
        <p:txBody>
          <a:bodyPr/>
          <a:lstStyle/>
          <a:p>
            <a:r>
              <a:rPr lang="en-US" altLang="en-US" sz="6000"/>
              <a:t>Let’s start with the </a:t>
            </a:r>
            <a:br>
              <a:rPr lang="en-US" altLang="en-US" sz="6000"/>
            </a:br>
            <a:r>
              <a:rPr lang="en-US" altLang="en-US" sz="6000"/>
              <a:t>Flat Position</a:t>
            </a:r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2519BF3B-F757-3740-BE90-B8065DDED3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This presentation posted on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Sperkoengineering.com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E46604F5-ADA8-F548-848A-3F5AE03DA6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primary purpose of this presentation is twofold: 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Make sure that code users understand the difference between testing positions and production welding positions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Help users understand how to read the figures that define production welding positions shown on the next page.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FE40678E-5C9B-BC49-BD16-F0633DA6A8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Welding Positions</a:t>
            </a:r>
          </a:p>
        </p:txBody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id="{57269CBC-D1B3-8144-BD96-8C33CF47F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828800"/>
            <a:ext cx="739140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altLang="en-US" sz="1800">
                <a:latin typeface="Arial" panose="020B0604020202020204" pitchFamily="34" charset="0"/>
              </a:rPr>
              <a:t>Tabulation of Positions of Groove Welds</a:t>
            </a:r>
          </a:p>
          <a:p>
            <a:pPr>
              <a:spcBef>
                <a:spcPct val="10000"/>
              </a:spcBef>
            </a:pPr>
            <a:endParaRPr lang="en-US" altLang="en-US" sz="1400">
              <a:latin typeface="Arial" panose="020B0604020202020204" pitchFamily="34" charset="0"/>
            </a:endParaRPr>
          </a:p>
          <a:p>
            <a:pPr>
              <a:spcBef>
                <a:spcPct val="10000"/>
              </a:spcBef>
            </a:pPr>
            <a:r>
              <a:rPr lang="en-US" altLang="en-US" sz="1600" u="sng">
                <a:latin typeface="Arial" panose="020B0604020202020204" pitchFamily="34" charset="0"/>
              </a:rPr>
              <a:t>Position</a:t>
            </a:r>
            <a:r>
              <a:rPr lang="en-US" altLang="en-US" sz="1600">
                <a:latin typeface="Arial" panose="020B0604020202020204" pitchFamily="34" charset="0"/>
              </a:rPr>
              <a:t>	</a:t>
            </a:r>
            <a:r>
              <a:rPr lang="en-US" altLang="en-US" sz="1600" u="sng">
                <a:latin typeface="Arial" panose="020B0604020202020204" pitchFamily="34" charset="0"/>
              </a:rPr>
              <a:t>Diagram Reference</a:t>
            </a:r>
            <a:r>
              <a:rPr lang="en-US" altLang="en-US" sz="1600">
                <a:latin typeface="Arial" panose="020B0604020202020204" pitchFamily="34" charset="0"/>
              </a:rPr>
              <a:t>		</a:t>
            </a:r>
            <a:r>
              <a:rPr lang="en-US" altLang="en-US" sz="1600" u="sng">
                <a:latin typeface="Arial" panose="020B0604020202020204" pitchFamily="34" charset="0"/>
              </a:rPr>
              <a:t>Inclination of Axis</a:t>
            </a:r>
            <a:r>
              <a:rPr lang="en-US" altLang="en-US" sz="1600">
                <a:latin typeface="Arial" panose="020B0604020202020204" pitchFamily="34" charset="0"/>
              </a:rPr>
              <a:t>	</a:t>
            </a:r>
            <a:r>
              <a:rPr lang="en-US" altLang="en-US" sz="1600" u="sng">
                <a:latin typeface="Arial" panose="020B0604020202020204" pitchFamily="34" charset="0"/>
              </a:rPr>
              <a:t>Rotation of Face</a:t>
            </a:r>
            <a:endParaRPr lang="en-US" altLang="en-US" sz="1600"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rgbClr val="FF0080"/>
                </a:solidFill>
                <a:latin typeface="Arial" panose="020B0604020202020204" pitchFamily="34" charset="0"/>
              </a:rPr>
              <a:t>Flat</a:t>
            </a:r>
            <a:r>
              <a:rPr lang="en-US" altLang="en-US" sz="1600" b="1">
                <a:latin typeface="Arial" panose="020B0604020202020204" pitchFamily="34" charset="0"/>
              </a:rPr>
              <a:t>		</a:t>
            </a:r>
            <a:r>
              <a:rPr lang="en-US" altLang="en-US" sz="1600" b="1">
                <a:solidFill>
                  <a:srgbClr val="FF008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600">
                <a:latin typeface="Arial" panose="020B0604020202020204" pitchFamily="34" charset="0"/>
              </a:rPr>
              <a:t>		</a:t>
            </a:r>
            <a:r>
              <a:rPr lang="en-US" altLang="en-US" sz="1600" b="1">
                <a:solidFill>
                  <a:srgbClr val="FF0080"/>
                </a:solidFill>
                <a:latin typeface="Arial" panose="020B0604020202020204" pitchFamily="34" charset="0"/>
              </a:rPr>
              <a:t>0 to 15°</a:t>
            </a:r>
            <a:r>
              <a:rPr lang="en-US" altLang="en-US" sz="1600">
                <a:solidFill>
                  <a:srgbClr val="FF0080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>
                <a:latin typeface="Arial" panose="020B0604020202020204" pitchFamily="34" charset="0"/>
              </a:rPr>
              <a:t>	150 to 210°</a:t>
            </a:r>
          </a:p>
          <a:p>
            <a:pPr>
              <a:lnSpc>
                <a:spcPct val="130000"/>
              </a:lnSpc>
              <a:spcBef>
                <a:spcPct val="10000"/>
              </a:spcBef>
            </a:pPr>
            <a:r>
              <a:rPr lang="en-US" altLang="en-US" sz="1600">
                <a:latin typeface="Arial" panose="020B0604020202020204" pitchFamily="34" charset="0"/>
              </a:rPr>
              <a:t>Horizontal		B		0 to 15°		80 to 150°</a:t>
            </a:r>
          </a:p>
          <a:p>
            <a:pPr>
              <a:spcBef>
                <a:spcPct val="10000"/>
              </a:spcBef>
            </a:pPr>
            <a:r>
              <a:rPr lang="en-US" altLang="en-US" sz="1600">
                <a:latin typeface="Arial" panose="020B0604020202020204" pitchFamily="34" charset="0"/>
              </a:rPr>
              <a:t>						210 to 280°</a:t>
            </a:r>
          </a:p>
          <a:p>
            <a:pPr>
              <a:lnSpc>
                <a:spcPct val="140000"/>
              </a:lnSpc>
              <a:spcBef>
                <a:spcPct val="10000"/>
              </a:spcBef>
            </a:pPr>
            <a:r>
              <a:rPr lang="en-US" altLang="en-US" sz="1600">
                <a:latin typeface="Arial" panose="020B0604020202020204" pitchFamily="34" charset="0"/>
              </a:rPr>
              <a:t>Overhead		C		0 to 80°		0 to 80°</a:t>
            </a:r>
          </a:p>
          <a:p>
            <a:pPr>
              <a:spcBef>
                <a:spcPct val="10000"/>
              </a:spcBef>
            </a:pPr>
            <a:r>
              <a:rPr lang="en-US" altLang="en-US" sz="1600">
                <a:latin typeface="Arial" panose="020B0604020202020204" pitchFamily="34" charset="0"/>
              </a:rPr>
              <a:t>						210 to 360°</a:t>
            </a:r>
          </a:p>
          <a:p>
            <a:pPr>
              <a:lnSpc>
                <a:spcPct val="140000"/>
              </a:lnSpc>
              <a:spcBef>
                <a:spcPct val="10000"/>
              </a:spcBef>
            </a:pPr>
            <a:r>
              <a:rPr lang="en-US" altLang="en-US" sz="1600">
                <a:latin typeface="Arial" panose="020B0604020202020204" pitchFamily="34" charset="0"/>
              </a:rPr>
              <a:t>Vertical		D		15 to 80°		80 to 280°</a:t>
            </a:r>
          </a:p>
          <a:p>
            <a:pPr>
              <a:spcBef>
                <a:spcPct val="10000"/>
              </a:spcBef>
            </a:pPr>
            <a:r>
              <a:rPr lang="en-US" altLang="en-US" sz="1600">
                <a:latin typeface="Arial" panose="020B0604020202020204" pitchFamily="34" charset="0"/>
              </a:rPr>
              <a:t>		E		80 to 90°		0 to 360°</a:t>
            </a:r>
          </a:p>
          <a:p>
            <a:pPr>
              <a:spcBef>
                <a:spcPct val="10000"/>
              </a:spcBef>
            </a:pPr>
            <a:endParaRPr lang="en-US" altLang="en-US" sz="1600">
              <a:latin typeface="Arial" panose="020B0604020202020204" pitchFamily="34" charset="0"/>
            </a:endParaRPr>
          </a:p>
          <a:p>
            <a:pPr>
              <a:spcBef>
                <a:spcPct val="10000"/>
              </a:spcBef>
            </a:pPr>
            <a:r>
              <a:rPr lang="en-US" altLang="en-US" sz="1600">
                <a:latin typeface="Arial" panose="020B0604020202020204" pitchFamily="34" charset="0"/>
              </a:rPr>
              <a:t>How this table and the diagram on the previous page work are shown in the following diagrams</a:t>
            </a:r>
            <a:endParaRPr lang="en-US" altLang="en-US" sz="2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D759CFFE-7E2F-FC4D-8E1A-4841CC60D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1143000"/>
          </a:xfrm>
        </p:spPr>
        <p:txBody>
          <a:bodyPr/>
          <a:lstStyle/>
          <a:p>
            <a:r>
              <a:rPr lang="en-US" altLang="en-US"/>
              <a:t>Flat Positions Axis Inclination</a:t>
            </a:r>
          </a:p>
        </p:txBody>
      </p:sp>
      <p:pic>
        <p:nvPicPr>
          <p:cNvPr id="57347" name="Picture 3">
            <a:extLst>
              <a:ext uri="{FF2B5EF4-FFF2-40B4-BE49-F238E27FC236}">
                <a16:creationId xmlns:a16="http://schemas.microsoft.com/office/drawing/2014/main" id="{1B328060-F22B-264F-A4C5-672B62070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79500"/>
            <a:ext cx="5249863" cy="554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8" name="Line 4">
            <a:extLst>
              <a:ext uri="{FF2B5EF4-FFF2-40B4-BE49-F238E27FC236}">
                <a16:creationId xmlns:a16="http://schemas.microsoft.com/office/drawing/2014/main" id="{B97A091D-E57D-6C4E-938A-928521439FE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71600" y="5029200"/>
            <a:ext cx="2438400" cy="1524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Line 5">
            <a:extLst>
              <a:ext uri="{FF2B5EF4-FFF2-40B4-BE49-F238E27FC236}">
                <a16:creationId xmlns:a16="http://schemas.microsoft.com/office/drawing/2014/main" id="{78FA4EAC-48A5-E242-996D-5AD38D2231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5867400"/>
            <a:ext cx="2819400" cy="533400"/>
          </a:xfrm>
          <a:prstGeom prst="line">
            <a:avLst/>
          </a:prstGeom>
          <a:noFill/>
          <a:ln w="19050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Arc 6">
            <a:extLst>
              <a:ext uri="{FF2B5EF4-FFF2-40B4-BE49-F238E27FC236}">
                <a16:creationId xmlns:a16="http://schemas.microsoft.com/office/drawing/2014/main" id="{9F827ACA-5512-184D-A377-4B651997C111}"/>
              </a:ext>
            </a:extLst>
          </p:cNvPr>
          <p:cNvSpPr>
            <a:spLocks/>
          </p:cNvSpPr>
          <p:nvPr/>
        </p:nvSpPr>
        <p:spPr bwMode="auto">
          <a:xfrm flipH="1">
            <a:off x="1600200" y="5029200"/>
            <a:ext cx="76200" cy="1219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Text Box 7">
            <a:extLst>
              <a:ext uri="{FF2B5EF4-FFF2-40B4-BE49-F238E27FC236}">
                <a16:creationId xmlns:a16="http://schemas.microsoft.com/office/drawing/2014/main" id="{A4721D7B-0D79-8941-8480-0AF90CE5C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3" y="5410200"/>
            <a:ext cx="61118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15°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>
            <a:extLst>
              <a:ext uri="{FF2B5EF4-FFF2-40B4-BE49-F238E27FC236}">
                <a16:creationId xmlns:a16="http://schemas.microsoft.com/office/drawing/2014/main" id="{633EA575-EDE2-714E-AACB-262A68E5E5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Start at Nominal Flat Position</a:t>
            </a:r>
          </a:p>
        </p:txBody>
      </p:sp>
      <p:pic>
        <p:nvPicPr>
          <p:cNvPr id="62468" name="Picture 1028">
            <a:extLst>
              <a:ext uri="{FF2B5EF4-FFF2-40B4-BE49-F238E27FC236}">
                <a16:creationId xmlns:a16="http://schemas.microsoft.com/office/drawing/2014/main" id="{2068D6AE-D359-0540-929D-9B9D1B106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411288"/>
            <a:ext cx="7034212" cy="542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9" name="AutoShape 1029">
            <a:extLst>
              <a:ext uri="{FF2B5EF4-FFF2-40B4-BE49-F238E27FC236}">
                <a16:creationId xmlns:a16="http://schemas.microsoft.com/office/drawing/2014/main" id="{9468ECB6-F405-054A-9081-AABEA67A2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124200"/>
            <a:ext cx="2438400" cy="838200"/>
          </a:xfrm>
          <a:prstGeom prst="wedgeRoundRectCallout">
            <a:avLst>
              <a:gd name="adj1" fmla="val 47199"/>
              <a:gd name="adj2" fmla="val 19053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Face of weld is up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>
            <a:extLst>
              <a:ext uri="{FF2B5EF4-FFF2-40B4-BE49-F238E27FC236}">
                <a16:creationId xmlns:a16="http://schemas.microsoft.com/office/drawing/2014/main" id="{5586C385-1841-EA4D-8D2B-351AC3D40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411288"/>
            <a:ext cx="7034212" cy="542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>
            <a:extLst>
              <a:ext uri="{FF2B5EF4-FFF2-40B4-BE49-F238E27FC236}">
                <a16:creationId xmlns:a16="http://schemas.microsoft.com/office/drawing/2014/main" id="{F4E148B1-77C4-9145-87EF-5A6E7FA8CD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Flat Upward Inclined Limit</a:t>
            </a:r>
          </a:p>
        </p:txBody>
      </p:sp>
      <p:sp>
        <p:nvSpPr>
          <p:cNvPr id="21512" name="Arc 8">
            <a:extLst>
              <a:ext uri="{FF2B5EF4-FFF2-40B4-BE49-F238E27FC236}">
                <a16:creationId xmlns:a16="http://schemas.microsoft.com/office/drawing/2014/main" id="{C9468881-C390-7E40-B693-A66D9282CA9A}"/>
              </a:ext>
            </a:extLst>
          </p:cNvPr>
          <p:cNvSpPr>
            <a:spLocks/>
          </p:cNvSpPr>
          <p:nvPr/>
        </p:nvSpPr>
        <p:spPr bwMode="auto">
          <a:xfrm flipH="1">
            <a:off x="4494213" y="4648200"/>
            <a:ext cx="152400" cy="914400"/>
          </a:xfrm>
          <a:custGeom>
            <a:avLst/>
            <a:gdLst>
              <a:gd name="G0" fmla="+- 0 0 0"/>
              <a:gd name="G1" fmla="+- 20602 0 0"/>
              <a:gd name="G2" fmla="+- 21600 0 0"/>
              <a:gd name="T0" fmla="*/ 6488 w 21600"/>
              <a:gd name="T1" fmla="*/ 0 h 20602"/>
              <a:gd name="T2" fmla="*/ 21600 w 21600"/>
              <a:gd name="T3" fmla="*/ 20602 h 20602"/>
              <a:gd name="T4" fmla="*/ 0 w 21600"/>
              <a:gd name="T5" fmla="*/ 20602 h 20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602" fill="none" extrusionOk="0">
                <a:moveTo>
                  <a:pt x="6488" y="-1"/>
                </a:moveTo>
                <a:cubicBezTo>
                  <a:pt x="15482" y="2832"/>
                  <a:pt x="21600" y="11172"/>
                  <a:pt x="21600" y="20602"/>
                </a:cubicBezTo>
              </a:path>
              <a:path w="21600" h="20602" stroke="0" extrusionOk="0">
                <a:moveTo>
                  <a:pt x="6488" y="-1"/>
                </a:moveTo>
                <a:cubicBezTo>
                  <a:pt x="15482" y="2832"/>
                  <a:pt x="21600" y="11172"/>
                  <a:pt x="21600" y="20602"/>
                </a:cubicBezTo>
                <a:lnTo>
                  <a:pt x="0" y="20602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Text Box 9">
            <a:extLst>
              <a:ext uri="{FF2B5EF4-FFF2-40B4-BE49-F238E27FC236}">
                <a16:creationId xmlns:a16="http://schemas.microsoft.com/office/drawing/2014/main" id="{4C5BE431-7415-894F-853D-96BCE1AB2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413" y="4876800"/>
            <a:ext cx="611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80"/>
                </a:solidFill>
              </a:rPr>
              <a:t>15°</a:t>
            </a:r>
          </a:p>
        </p:txBody>
      </p:sp>
      <p:sp>
        <p:nvSpPr>
          <p:cNvPr id="21515" name="AutoShape 11">
            <a:extLst>
              <a:ext uri="{FF2B5EF4-FFF2-40B4-BE49-F238E27FC236}">
                <a16:creationId xmlns:a16="http://schemas.microsoft.com/office/drawing/2014/main" id="{2DE7F61A-CAEC-C14C-94D3-C3409AB54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352800"/>
            <a:ext cx="2514600" cy="1219200"/>
          </a:xfrm>
          <a:prstGeom prst="wedgeRoundRectCallout">
            <a:avLst>
              <a:gd name="adj1" fmla="val 78537"/>
              <a:gd name="adj2" fmla="val 8775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Weld may </a:t>
            </a:r>
          </a:p>
          <a:p>
            <a:pPr algn="ctr"/>
            <a:r>
              <a:rPr lang="en-US" altLang="en-US" i="1"/>
              <a:t>incline upward</a:t>
            </a:r>
            <a:endParaRPr lang="en-US" altLang="en-US"/>
          </a:p>
          <a:p>
            <a:pPr algn="ctr"/>
            <a:r>
              <a:rPr lang="en-US" altLang="en-US"/>
              <a:t>to a limit of 15°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6" name="Picture 10">
            <a:extLst>
              <a:ext uri="{FF2B5EF4-FFF2-40B4-BE49-F238E27FC236}">
                <a16:creationId xmlns:a16="http://schemas.microsoft.com/office/drawing/2014/main" id="{7601E788-D2FD-2340-A771-C2CD94EFE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411288"/>
            <a:ext cx="6958012" cy="536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8" name="Rectangle 2">
            <a:extLst>
              <a:ext uri="{FF2B5EF4-FFF2-40B4-BE49-F238E27FC236}">
                <a16:creationId xmlns:a16="http://schemas.microsoft.com/office/drawing/2014/main" id="{9F95FC66-58A4-264C-9B42-832C657230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Flat Upward Inclined Limit</a:t>
            </a:r>
          </a:p>
        </p:txBody>
      </p:sp>
      <p:sp>
        <p:nvSpPr>
          <p:cNvPr id="60420" name="Arc 4">
            <a:extLst>
              <a:ext uri="{FF2B5EF4-FFF2-40B4-BE49-F238E27FC236}">
                <a16:creationId xmlns:a16="http://schemas.microsoft.com/office/drawing/2014/main" id="{CA5E263F-351D-8549-A153-D84EC5A19D21}"/>
              </a:ext>
            </a:extLst>
          </p:cNvPr>
          <p:cNvSpPr>
            <a:spLocks/>
          </p:cNvSpPr>
          <p:nvPr/>
        </p:nvSpPr>
        <p:spPr bwMode="auto">
          <a:xfrm flipH="1">
            <a:off x="4343400" y="4724400"/>
            <a:ext cx="152400" cy="838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F27B2335-AE43-644F-BB10-F9B0E1C0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613" y="4876800"/>
            <a:ext cx="611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80"/>
                </a:solidFill>
              </a:rPr>
              <a:t>15°</a:t>
            </a:r>
          </a:p>
        </p:txBody>
      </p:sp>
      <p:sp>
        <p:nvSpPr>
          <p:cNvPr id="60423" name="Line 7">
            <a:extLst>
              <a:ext uri="{FF2B5EF4-FFF2-40B4-BE49-F238E27FC236}">
                <a16:creationId xmlns:a16="http://schemas.microsoft.com/office/drawing/2014/main" id="{E5597DC2-08BA-694A-A10A-9918D87081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4343400"/>
            <a:ext cx="1676400" cy="762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7" name="AutoShape 11">
            <a:extLst>
              <a:ext uri="{FF2B5EF4-FFF2-40B4-BE49-F238E27FC236}">
                <a16:creationId xmlns:a16="http://schemas.microsoft.com/office/drawing/2014/main" id="{6811E617-7A45-5E42-843C-B5ACF9444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752600"/>
            <a:ext cx="2514600" cy="1219200"/>
          </a:xfrm>
          <a:prstGeom prst="wedgeRoundRectCallout">
            <a:avLst>
              <a:gd name="adj1" fmla="val 97032"/>
              <a:gd name="adj2" fmla="val 16575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tx2"/>
                </a:solidFill>
              </a:rPr>
              <a:t>But the welder </a:t>
            </a:r>
          </a:p>
          <a:p>
            <a:pPr algn="ctr"/>
            <a:r>
              <a:rPr lang="en-US" altLang="en-US">
                <a:solidFill>
                  <a:schemeClr val="tx2"/>
                </a:solidFill>
              </a:rPr>
              <a:t>could be traveling </a:t>
            </a:r>
          </a:p>
          <a:p>
            <a:pPr algn="ctr"/>
            <a:r>
              <a:rPr lang="en-US" altLang="en-US" i="1">
                <a:solidFill>
                  <a:schemeClr val="tx2"/>
                </a:solidFill>
              </a:rPr>
              <a:t>down the incline</a:t>
            </a:r>
            <a:r>
              <a:rPr lang="en-US" altLang="en-US">
                <a:solidFill>
                  <a:schemeClr val="tx2"/>
                </a:solidFill>
              </a:rPr>
              <a:t>. . .</a:t>
            </a:r>
            <a:endParaRPr lang="en-US" altLang="en-US" sz="44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4" name="Picture 16">
            <a:extLst>
              <a:ext uri="{FF2B5EF4-FFF2-40B4-BE49-F238E27FC236}">
                <a16:creationId xmlns:a16="http://schemas.microsoft.com/office/drawing/2014/main" id="{69AEAE70-979A-F441-B784-D3F11A5CA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411288"/>
            <a:ext cx="7034212" cy="542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Rectangle 2">
            <a:extLst>
              <a:ext uri="{FF2B5EF4-FFF2-40B4-BE49-F238E27FC236}">
                <a16:creationId xmlns:a16="http://schemas.microsoft.com/office/drawing/2014/main" id="{E9CBEC9D-89EC-3D41-B193-5C0E849FF9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Flat </a:t>
            </a:r>
            <a:r>
              <a:rPr lang="en-US" altLang="en-US" i="1"/>
              <a:t>Downward</a:t>
            </a:r>
            <a:r>
              <a:rPr lang="en-US" altLang="en-US"/>
              <a:t> Limit Is Implied</a:t>
            </a: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id="{108C4747-0CED-5F46-9277-1D775B395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172200"/>
            <a:ext cx="611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80"/>
                </a:solidFill>
              </a:rPr>
              <a:t>15°</a:t>
            </a:r>
          </a:p>
        </p:txBody>
      </p:sp>
      <p:sp>
        <p:nvSpPr>
          <p:cNvPr id="22534" name="Arc 6">
            <a:extLst>
              <a:ext uri="{FF2B5EF4-FFF2-40B4-BE49-F238E27FC236}">
                <a16:creationId xmlns:a16="http://schemas.microsoft.com/office/drawing/2014/main" id="{FC9071AF-6263-C54E-BFE0-0A3E3622837F}"/>
              </a:ext>
            </a:extLst>
          </p:cNvPr>
          <p:cNvSpPr>
            <a:spLocks/>
          </p:cNvSpPr>
          <p:nvPr/>
        </p:nvSpPr>
        <p:spPr bwMode="auto">
          <a:xfrm flipH="1" flipV="1">
            <a:off x="3505200" y="5916613"/>
            <a:ext cx="304800" cy="725487"/>
          </a:xfrm>
          <a:custGeom>
            <a:avLst/>
            <a:gdLst>
              <a:gd name="G0" fmla="+- 0 0 0"/>
              <a:gd name="G1" fmla="+- 20416 0 0"/>
              <a:gd name="G2" fmla="+- 21600 0 0"/>
              <a:gd name="T0" fmla="*/ 7050 w 21600"/>
              <a:gd name="T1" fmla="*/ 0 h 23498"/>
              <a:gd name="T2" fmla="*/ 21378 w 21600"/>
              <a:gd name="T3" fmla="*/ 23498 h 23498"/>
              <a:gd name="T4" fmla="*/ 0 w 21600"/>
              <a:gd name="T5" fmla="*/ 20416 h 23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498" fill="none" extrusionOk="0">
                <a:moveTo>
                  <a:pt x="7050" y="-1"/>
                </a:moveTo>
                <a:cubicBezTo>
                  <a:pt x="15757" y="3005"/>
                  <a:pt x="21600" y="11204"/>
                  <a:pt x="21600" y="20416"/>
                </a:cubicBezTo>
                <a:cubicBezTo>
                  <a:pt x="21600" y="21447"/>
                  <a:pt x="21526" y="22477"/>
                  <a:pt x="21378" y="23498"/>
                </a:cubicBezTo>
              </a:path>
              <a:path w="21600" h="23498" stroke="0" extrusionOk="0">
                <a:moveTo>
                  <a:pt x="7050" y="-1"/>
                </a:moveTo>
                <a:cubicBezTo>
                  <a:pt x="15757" y="3005"/>
                  <a:pt x="21600" y="11204"/>
                  <a:pt x="21600" y="20416"/>
                </a:cubicBezTo>
                <a:cubicBezTo>
                  <a:pt x="21600" y="21447"/>
                  <a:pt x="21526" y="22477"/>
                  <a:pt x="21378" y="23498"/>
                </a:cubicBezTo>
                <a:lnTo>
                  <a:pt x="0" y="20416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Line 11">
            <a:extLst>
              <a:ext uri="{FF2B5EF4-FFF2-40B4-BE49-F238E27FC236}">
                <a16:creationId xmlns:a16="http://schemas.microsoft.com/office/drawing/2014/main" id="{58E96986-812E-804E-B43A-48F3EEC99E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5791200"/>
            <a:ext cx="1524000" cy="10668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Line 12">
            <a:extLst>
              <a:ext uri="{FF2B5EF4-FFF2-40B4-BE49-F238E27FC236}">
                <a16:creationId xmlns:a16="http://schemas.microsoft.com/office/drawing/2014/main" id="{CA49ADF0-A012-5B41-A31A-C73708DA3E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5410200"/>
            <a:ext cx="1752600" cy="6858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>
            <a:extLst>
              <a:ext uri="{FF2B5EF4-FFF2-40B4-BE49-F238E27FC236}">
                <a16:creationId xmlns:a16="http://schemas.microsoft.com/office/drawing/2014/main" id="{B5590053-9457-9441-889C-26F483B84C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Welding Positions</a:t>
            </a:r>
          </a:p>
        </p:txBody>
      </p:sp>
      <p:sp>
        <p:nvSpPr>
          <p:cNvPr id="58371" name="Text Box 1027">
            <a:extLst>
              <a:ext uri="{FF2B5EF4-FFF2-40B4-BE49-F238E27FC236}">
                <a16:creationId xmlns:a16="http://schemas.microsoft.com/office/drawing/2014/main" id="{51E47F24-0DB4-4E4D-85EA-01B7EAEFC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828800"/>
            <a:ext cx="739140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altLang="en-US" sz="1800">
                <a:latin typeface="Arial" panose="020B0604020202020204" pitchFamily="34" charset="0"/>
              </a:rPr>
              <a:t>Tabulation of Positions of Groove Welds</a:t>
            </a:r>
          </a:p>
          <a:p>
            <a:pPr>
              <a:spcBef>
                <a:spcPct val="10000"/>
              </a:spcBef>
            </a:pPr>
            <a:endParaRPr lang="en-US" altLang="en-US" sz="1400">
              <a:latin typeface="Arial" panose="020B0604020202020204" pitchFamily="34" charset="0"/>
            </a:endParaRPr>
          </a:p>
          <a:p>
            <a:pPr>
              <a:spcBef>
                <a:spcPct val="10000"/>
              </a:spcBef>
            </a:pPr>
            <a:r>
              <a:rPr lang="en-US" altLang="en-US" sz="1600" u="sng">
                <a:latin typeface="Arial" panose="020B0604020202020204" pitchFamily="34" charset="0"/>
              </a:rPr>
              <a:t>Position</a:t>
            </a:r>
            <a:r>
              <a:rPr lang="en-US" altLang="en-US" sz="1600">
                <a:latin typeface="Arial" panose="020B0604020202020204" pitchFamily="34" charset="0"/>
              </a:rPr>
              <a:t>	</a:t>
            </a:r>
            <a:r>
              <a:rPr lang="en-US" altLang="en-US" sz="1600" u="sng">
                <a:latin typeface="Arial" panose="020B0604020202020204" pitchFamily="34" charset="0"/>
              </a:rPr>
              <a:t>Diagram Reference</a:t>
            </a:r>
            <a:r>
              <a:rPr lang="en-US" altLang="en-US" sz="1600">
                <a:latin typeface="Arial" panose="020B0604020202020204" pitchFamily="34" charset="0"/>
              </a:rPr>
              <a:t>		</a:t>
            </a:r>
            <a:r>
              <a:rPr lang="en-US" altLang="en-US" sz="1600" u="sng">
                <a:latin typeface="Arial" panose="020B0604020202020204" pitchFamily="34" charset="0"/>
              </a:rPr>
              <a:t>Inclination of Axis</a:t>
            </a:r>
            <a:r>
              <a:rPr lang="en-US" altLang="en-US" sz="1600">
                <a:latin typeface="Arial" panose="020B0604020202020204" pitchFamily="34" charset="0"/>
              </a:rPr>
              <a:t>	</a:t>
            </a:r>
            <a:r>
              <a:rPr lang="en-US" altLang="en-US" sz="1600" u="sng">
                <a:latin typeface="Arial" panose="020B0604020202020204" pitchFamily="34" charset="0"/>
              </a:rPr>
              <a:t>Rotation of Face</a:t>
            </a:r>
            <a:endParaRPr lang="en-US" altLang="en-US" sz="1600"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  <a:spcBef>
                <a:spcPct val="10000"/>
              </a:spcBef>
            </a:pPr>
            <a:r>
              <a:rPr lang="en-US" altLang="en-US" sz="1600">
                <a:solidFill>
                  <a:srgbClr val="FF0080"/>
                </a:solidFill>
                <a:latin typeface="Arial" panose="020B0604020202020204" pitchFamily="34" charset="0"/>
              </a:rPr>
              <a:t>Flat		A</a:t>
            </a:r>
            <a:r>
              <a:rPr lang="en-US" altLang="en-US" sz="1600">
                <a:latin typeface="Arial" panose="020B0604020202020204" pitchFamily="34" charset="0"/>
              </a:rPr>
              <a:t>		0 to 15°</a:t>
            </a:r>
            <a:r>
              <a:rPr lang="en-US" altLang="en-US" sz="1600">
                <a:solidFill>
                  <a:srgbClr val="FF0080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>
                <a:latin typeface="Arial" panose="020B0604020202020204" pitchFamily="34" charset="0"/>
              </a:rPr>
              <a:t>	</a:t>
            </a:r>
            <a:r>
              <a:rPr lang="en-US" altLang="en-US" sz="1600" b="1">
                <a:solidFill>
                  <a:srgbClr val="FF0080"/>
                </a:solidFill>
                <a:latin typeface="Arial" panose="020B0604020202020204" pitchFamily="34" charset="0"/>
              </a:rPr>
              <a:t>150 to 210°</a:t>
            </a:r>
            <a:endParaRPr lang="en-US" altLang="en-US" sz="1600"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ct val="10000"/>
              </a:spcBef>
            </a:pPr>
            <a:r>
              <a:rPr lang="en-US" altLang="en-US" sz="1600">
                <a:latin typeface="Arial" panose="020B0604020202020204" pitchFamily="34" charset="0"/>
              </a:rPr>
              <a:t>Horizonta		B		0 to 15°		80 to 150°</a:t>
            </a:r>
          </a:p>
          <a:p>
            <a:pPr>
              <a:spcBef>
                <a:spcPct val="10000"/>
              </a:spcBef>
            </a:pPr>
            <a:r>
              <a:rPr lang="en-US" altLang="en-US" sz="1600">
                <a:latin typeface="Arial" panose="020B0604020202020204" pitchFamily="34" charset="0"/>
              </a:rPr>
              <a:t>						210 to 280°</a:t>
            </a:r>
          </a:p>
          <a:p>
            <a:pPr>
              <a:lnSpc>
                <a:spcPct val="140000"/>
              </a:lnSpc>
              <a:spcBef>
                <a:spcPct val="10000"/>
              </a:spcBef>
            </a:pPr>
            <a:r>
              <a:rPr lang="en-US" altLang="en-US" sz="1600">
                <a:latin typeface="Arial" panose="020B0604020202020204" pitchFamily="34" charset="0"/>
              </a:rPr>
              <a:t>Overhead		C		0 to 80°		0 to 80°</a:t>
            </a:r>
          </a:p>
          <a:p>
            <a:pPr>
              <a:spcBef>
                <a:spcPct val="10000"/>
              </a:spcBef>
            </a:pPr>
            <a:r>
              <a:rPr lang="en-US" altLang="en-US" sz="1600">
                <a:latin typeface="Arial" panose="020B0604020202020204" pitchFamily="34" charset="0"/>
              </a:rPr>
              <a:t>						210 to 360°</a:t>
            </a:r>
          </a:p>
          <a:p>
            <a:pPr>
              <a:lnSpc>
                <a:spcPct val="140000"/>
              </a:lnSpc>
              <a:spcBef>
                <a:spcPct val="10000"/>
              </a:spcBef>
            </a:pPr>
            <a:r>
              <a:rPr lang="en-US" altLang="en-US" sz="1600">
                <a:latin typeface="Arial" panose="020B0604020202020204" pitchFamily="34" charset="0"/>
              </a:rPr>
              <a:t>Vertical		D		15 to 80°		80 to 280°</a:t>
            </a:r>
          </a:p>
          <a:p>
            <a:pPr>
              <a:spcBef>
                <a:spcPct val="10000"/>
              </a:spcBef>
            </a:pPr>
            <a:r>
              <a:rPr lang="en-US" altLang="en-US" sz="1600">
                <a:latin typeface="Arial" panose="020B0604020202020204" pitchFamily="34" charset="0"/>
              </a:rPr>
              <a:t>		E		80 to 90°		0 to 360°</a:t>
            </a:r>
          </a:p>
          <a:p>
            <a:pPr>
              <a:spcBef>
                <a:spcPct val="10000"/>
              </a:spcBef>
            </a:pPr>
            <a:endParaRPr lang="en-US" altLang="en-US" sz="1600">
              <a:latin typeface="Arial" panose="020B0604020202020204" pitchFamily="34" charset="0"/>
            </a:endParaRPr>
          </a:p>
          <a:p>
            <a:pPr>
              <a:spcBef>
                <a:spcPct val="10000"/>
              </a:spcBef>
            </a:pPr>
            <a:r>
              <a:rPr lang="en-US" altLang="en-US" sz="1600">
                <a:latin typeface="Arial" panose="020B0604020202020204" pitchFamily="34" charset="0"/>
              </a:rPr>
              <a:t>How this table and the diagram on the previous page work are shown in the following diagrams</a:t>
            </a:r>
            <a:endParaRPr lang="en-US" altLang="en-US" sz="2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E293D8D2-E7B7-6E4D-9CA1-D8117A36DA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1143000"/>
          </a:xfrm>
        </p:spPr>
        <p:txBody>
          <a:bodyPr/>
          <a:lstStyle/>
          <a:p>
            <a:r>
              <a:rPr lang="en-US" altLang="en-US"/>
              <a:t>Flat Position --Rotation About Axis</a:t>
            </a:r>
          </a:p>
        </p:txBody>
      </p:sp>
      <p:pic>
        <p:nvPicPr>
          <p:cNvPr id="59395" name="Picture 3">
            <a:extLst>
              <a:ext uri="{FF2B5EF4-FFF2-40B4-BE49-F238E27FC236}">
                <a16:creationId xmlns:a16="http://schemas.microsoft.com/office/drawing/2014/main" id="{5517FD28-AEC1-F54A-9995-91C26827D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79500"/>
            <a:ext cx="5249863" cy="554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9415" name="Group 23">
            <a:extLst>
              <a:ext uri="{FF2B5EF4-FFF2-40B4-BE49-F238E27FC236}">
                <a16:creationId xmlns:a16="http://schemas.microsoft.com/office/drawing/2014/main" id="{E9764B70-88D8-EE43-9AF9-CA6FDDA669A6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1219200"/>
            <a:ext cx="1830388" cy="5334000"/>
            <a:chOff x="2304" y="768"/>
            <a:chExt cx="1153" cy="3360"/>
          </a:xfrm>
        </p:grpSpPr>
        <p:grpSp>
          <p:nvGrpSpPr>
            <p:cNvPr id="59412" name="Group 20">
              <a:extLst>
                <a:ext uri="{FF2B5EF4-FFF2-40B4-BE49-F238E27FC236}">
                  <a16:creationId xmlns:a16="http://schemas.microsoft.com/office/drawing/2014/main" id="{32E4C9F5-D316-1545-AEA2-DDE59BC706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8" y="768"/>
              <a:ext cx="1009" cy="3168"/>
              <a:chOff x="2448" y="768"/>
              <a:chExt cx="1009" cy="3168"/>
            </a:xfrm>
          </p:grpSpPr>
          <p:sp>
            <p:nvSpPr>
              <p:cNvPr id="59399" name="Text Box 7">
                <a:extLst>
                  <a:ext uri="{FF2B5EF4-FFF2-40B4-BE49-F238E27FC236}">
                    <a16:creationId xmlns:a16="http://schemas.microsoft.com/office/drawing/2014/main" id="{7A21B2E1-9F0B-2C4D-AFC2-E5A60C42AF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768"/>
                <a:ext cx="481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rgbClr val="FF0080"/>
                    </a:solidFill>
                  </a:rPr>
                  <a:t>180°</a:t>
                </a:r>
              </a:p>
            </p:txBody>
          </p:sp>
          <p:sp>
            <p:nvSpPr>
              <p:cNvPr id="59404" name="Line 12">
                <a:extLst>
                  <a:ext uri="{FF2B5EF4-FFF2-40B4-BE49-F238E27FC236}">
                    <a16:creationId xmlns:a16="http://schemas.microsoft.com/office/drawing/2014/main" id="{A5D17DD9-3D4A-CF4B-AF9E-BDD54125F3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8" y="1056"/>
                <a:ext cx="768" cy="2880"/>
              </a:xfrm>
              <a:prstGeom prst="line">
                <a:avLst/>
              </a:prstGeom>
              <a:noFill/>
              <a:ln w="28575">
                <a:solidFill>
                  <a:srgbClr val="FF008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9411" name="Group 19">
              <a:extLst>
                <a:ext uri="{FF2B5EF4-FFF2-40B4-BE49-F238E27FC236}">
                  <a16:creationId xmlns:a16="http://schemas.microsoft.com/office/drawing/2014/main" id="{8014303C-3A02-2D4A-A1EE-FD9FB3E279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" y="3264"/>
              <a:ext cx="336" cy="864"/>
              <a:chOff x="2304" y="3264"/>
              <a:chExt cx="336" cy="864"/>
            </a:xfrm>
          </p:grpSpPr>
          <p:sp>
            <p:nvSpPr>
              <p:cNvPr id="59410" name="Line 18">
                <a:extLst>
                  <a:ext uri="{FF2B5EF4-FFF2-40B4-BE49-F238E27FC236}">
                    <a16:creationId xmlns:a16="http://schemas.microsoft.com/office/drawing/2014/main" id="{8A4BB6F5-9AD6-F64A-ABF2-E99CB20BED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8" y="3264"/>
                <a:ext cx="192" cy="672"/>
              </a:xfrm>
              <a:prstGeom prst="line">
                <a:avLst/>
              </a:prstGeom>
              <a:noFill/>
              <a:ln w="28575">
                <a:solidFill>
                  <a:srgbClr val="FF008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05" name="Text Box 13">
                <a:extLst>
                  <a:ext uri="{FF2B5EF4-FFF2-40B4-BE49-F238E27FC236}">
                    <a16:creationId xmlns:a16="http://schemas.microsoft.com/office/drawing/2014/main" id="{4951A2AE-A893-F641-9EB7-BBF11C44CF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4" y="3840"/>
                <a:ext cx="289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rgbClr val="FF0080"/>
                    </a:solidFill>
                  </a:rPr>
                  <a:t>0°</a:t>
                </a:r>
                <a:endParaRPr lang="en-US" altLang="en-US"/>
              </a:p>
            </p:txBody>
          </p:sp>
        </p:grpSp>
      </p:grpSp>
      <p:grpSp>
        <p:nvGrpSpPr>
          <p:cNvPr id="59420" name="Group 28">
            <a:extLst>
              <a:ext uri="{FF2B5EF4-FFF2-40B4-BE49-F238E27FC236}">
                <a16:creationId xmlns:a16="http://schemas.microsoft.com/office/drawing/2014/main" id="{8C04587B-8A09-A841-B90F-B031B5E4799D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1219200"/>
            <a:ext cx="5945188" cy="3962400"/>
            <a:chOff x="1392" y="768"/>
            <a:chExt cx="3745" cy="2496"/>
          </a:xfrm>
        </p:grpSpPr>
        <p:grpSp>
          <p:nvGrpSpPr>
            <p:cNvPr id="59414" name="Group 22">
              <a:extLst>
                <a:ext uri="{FF2B5EF4-FFF2-40B4-BE49-F238E27FC236}">
                  <a16:creationId xmlns:a16="http://schemas.microsoft.com/office/drawing/2014/main" id="{F02A0D3E-8F9A-9942-8CA0-C8B7C43D8E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768"/>
              <a:ext cx="3745" cy="2496"/>
              <a:chOff x="1392" y="768"/>
              <a:chExt cx="3745" cy="2496"/>
            </a:xfrm>
          </p:grpSpPr>
          <p:sp>
            <p:nvSpPr>
              <p:cNvPr id="59403" name="Freeform 11">
                <a:extLst>
                  <a:ext uri="{FF2B5EF4-FFF2-40B4-BE49-F238E27FC236}">
                    <a16:creationId xmlns:a16="http://schemas.microsoft.com/office/drawing/2014/main" id="{25E98177-66EA-BC44-813B-2EB9388B5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208"/>
                <a:ext cx="2256" cy="472"/>
              </a:xfrm>
              <a:custGeom>
                <a:avLst/>
                <a:gdLst>
                  <a:gd name="T0" fmla="*/ 0 w 2256"/>
                  <a:gd name="T1" fmla="*/ 232 h 472"/>
                  <a:gd name="T2" fmla="*/ 720 w 2256"/>
                  <a:gd name="T3" fmla="*/ 40 h 472"/>
                  <a:gd name="T4" fmla="*/ 1488 w 2256"/>
                  <a:gd name="T5" fmla="*/ 72 h 472"/>
                  <a:gd name="T6" fmla="*/ 2256 w 2256"/>
                  <a:gd name="T7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56" h="472">
                    <a:moveTo>
                      <a:pt x="0" y="232"/>
                    </a:moveTo>
                    <a:cubicBezTo>
                      <a:pt x="208" y="140"/>
                      <a:pt x="472" y="67"/>
                      <a:pt x="720" y="40"/>
                    </a:cubicBezTo>
                    <a:cubicBezTo>
                      <a:pt x="968" y="13"/>
                      <a:pt x="1232" y="0"/>
                      <a:pt x="1488" y="72"/>
                    </a:cubicBezTo>
                    <a:cubicBezTo>
                      <a:pt x="1744" y="144"/>
                      <a:pt x="2096" y="389"/>
                      <a:pt x="2256" y="472"/>
                    </a:cubicBezTo>
                  </a:path>
                </a:pathLst>
              </a:custGeom>
              <a:noFill/>
              <a:ln w="28575" cmpd="sng">
                <a:solidFill>
                  <a:srgbClr val="FF008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9413" name="Group 21">
                <a:extLst>
                  <a:ext uri="{FF2B5EF4-FFF2-40B4-BE49-F238E27FC236}">
                    <a16:creationId xmlns:a16="http://schemas.microsoft.com/office/drawing/2014/main" id="{35AC5673-1C62-454A-9A76-93F659AA18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768"/>
                <a:ext cx="3745" cy="2496"/>
                <a:chOff x="1392" y="768"/>
                <a:chExt cx="3745" cy="2496"/>
              </a:xfrm>
            </p:grpSpPr>
            <p:sp>
              <p:nvSpPr>
                <p:cNvPr id="59400" name="Line 8">
                  <a:extLst>
                    <a:ext uri="{FF2B5EF4-FFF2-40B4-BE49-F238E27FC236}">
                      <a16:creationId xmlns:a16="http://schemas.microsoft.com/office/drawing/2014/main" id="{366589B9-6DC3-5446-80BD-A8EB32813D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72" y="960"/>
                  <a:ext cx="720" cy="2304"/>
                </a:xfrm>
                <a:prstGeom prst="line">
                  <a:avLst/>
                </a:prstGeom>
                <a:noFill/>
                <a:ln w="28575">
                  <a:solidFill>
                    <a:srgbClr val="FF008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01" name="Line 9">
                  <a:extLst>
                    <a:ext uri="{FF2B5EF4-FFF2-40B4-BE49-F238E27FC236}">
                      <a16:creationId xmlns:a16="http://schemas.microsoft.com/office/drawing/2014/main" id="{AED903E1-4A91-164E-85DE-82881621CB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92" y="1248"/>
                  <a:ext cx="2112" cy="2016"/>
                </a:xfrm>
                <a:prstGeom prst="line">
                  <a:avLst/>
                </a:prstGeom>
                <a:noFill/>
                <a:ln w="28575">
                  <a:solidFill>
                    <a:srgbClr val="FF008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06" name="Text Box 14">
                  <a:extLst>
                    <a:ext uri="{FF2B5EF4-FFF2-40B4-BE49-F238E27FC236}">
                      <a16:creationId xmlns:a16="http://schemas.microsoft.com/office/drawing/2014/main" id="{EB7DC841-FF97-7B44-9972-1E079AF1DF3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99" y="1104"/>
                  <a:ext cx="385" cy="2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rgbClr val="FF0080"/>
                      </a:solidFill>
                    </a:rPr>
                    <a:t>30°</a:t>
                  </a:r>
                </a:p>
              </p:txBody>
            </p:sp>
            <p:sp>
              <p:nvSpPr>
                <p:cNvPr id="59407" name="Text Box 15">
                  <a:extLst>
                    <a:ext uri="{FF2B5EF4-FFF2-40B4-BE49-F238E27FC236}">
                      <a16:creationId xmlns:a16="http://schemas.microsoft.com/office/drawing/2014/main" id="{1333185A-A26B-864A-BF72-68BE57C195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00" y="1248"/>
                  <a:ext cx="385" cy="2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rgbClr val="FF0080"/>
                      </a:solidFill>
                    </a:rPr>
                    <a:t>30°</a:t>
                  </a:r>
                </a:p>
              </p:txBody>
            </p:sp>
            <p:sp>
              <p:nvSpPr>
                <p:cNvPr id="59408" name="Text Box 16">
                  <a:extLst>
                    <a:ext uri="{FF2B5EF4-FFF2-40B4-BE49-F238E27FC236}">
                      <a16:creationId xmlns:a16="http://schemas.microsoft.com/office/drawing/2014/main" id="{78D4AC0B-7C3D-3B4F-9D6F-564562F2C5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92" y="768"/>
                  <a:ext cx="57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>
                      <a:solidFill>
                        <a:srgbClr val="FF0080"/>
                      </a:solidFill>
                    </a:rPr>
                    <a:t>150°</a:t>
                  </a:r>
                  <a:endParaRPr lang="en-US" altLang="en-US"/>
                </a:p>
              </p:txBody>
            </p:sp>
            <p:sp>
              <p:nvSpPr>
                <p:cNvPr id="59409" name="Text Box 17">
                  <a:extLst>
                    <a:ext uri="{FF2B5EF4-FFF2-40B4-BE49-F238E27FC236}">
                      <a16:creationId xmlns:a16="http://schemas.microsoft.com/office/drawing/2014/main" id="{5EB62836-EF33-2C4F-8C9D-2A8737F356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56" y="1008"/>
                  <a:ext cx="48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rgbClr val="FF0080"/>
                      </a:solidFill>
                    </a:rPr>
                    <a:t>210°</a:t>
                  </a:r>
                  <a:endParaRPr lang="en-US" altLang="en-US"/>
                </a:p>
              </p:txBody>
            </p:sp>
          </p:grpSp>
        </p:grpSp>
        <p:sp>
          <p:nvSpPr>
            <p:cNvPr id="59418" name="Line 26">
              <a:extLst>
                <a:ext uri="{FF2B5EF4-FFF2-40B4-BE49-F238E27FC236}">
                  <a16:creationId xmlns:a16="http://schemas.microsoft.com/office/drawing/2014/main" id="{B2A969DC-A897-DF4E-BD76-1FCD826567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1224"/>
              <a:ext cx="144" cy="0"/>
            </a:xfrm>
            <a:prstGeom prst="line">
              <a:avLst/>
            </a:prstGeom>
            <a:noFill/>
            <a:ln w="28575">
              <a:solidFill>
                <a:srgbClr val="FF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9" name="Line 27">
              <a:extLst>
                <a:ext uri="{FF2B5EF4-FFF2-40B4-BE49-F238E27FC236}">
                  <a16:creationId xmlns:a16="http://schemas.microsoft.com/office/drawing/2014/main" id="{F62B8C95-6FDB-2541-8EFE-7A722536B3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68" y="1226"/>
              <a:ext cx="96" cy="0"/>
            </a:xfrm>
            <a:prstGeom prst="line">
              <a:avLst/>
            </a:prstGeom>
            <a:noFill/>
            <a:ln w="28575">
              <a:solidFill>
                <a:srgbClr val="FF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 autoUpdateAnimBg="0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4" name="Picture 22">
            <a:extLst>
              <a:ext uri="{FF2B5EF4-FFF2-40B4-BE49-F238E27FC236}">
                <a16:creationId xmlns:a16="http://schemas.microsoft.com/office/drawing/2014/main" id="{604150F2-4DDA-4746-A9F2-DD25D4B76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47813"/>
            <a:ext cx="6781800" cy="52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>
            <a:extLst>
              <a:ext uri="{FF2B5EF4-FFF2-40B4-BE49-F238E27FC236}">
                <a16:creationId xmlns:a16="http://schemas.microsoft.com/office/drawing/2014/main" id="{F20D4BDD-5883-4E41-AB0B-137AED6880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Flat Rolled Limit Clockwise</a:t>
            </a:r>
          </a:p>
        </p:txBody>
      </p:sp>
      <p:sp>
        <p:nvSpPr>
          <p:cNvPr id="23565" name="Line 13">
            <a:extLst>
              <a:ext uri="{FF2B5EF4-FFF2-40B4-BE49-F238E27FC236}">
                <a16:creationId xmlns:a16="http://schemas.microsoft.com/office/drawing/2014/main" id="{C6EB5D6A-1A9D-504A-8DB1-7D10773B36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1828800"/>
            <a:ext cx="179388" cy="35814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Line 14">
            <a:extLst>
              <a:ext uri="{FF2B5EF4-FFF2-40B4-BE49-F238E27FC236}">
                <a16:creationId xmlns:a16="http://schemas.microsoft.com/office/drawing/2014/main" id="{8FC008D5-2D50-9B46-A657-38DF783D17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2057400"/>
            <a:ext cx="1524000" cy="33528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Text Box 15">
            <a:extLst>
              <a:ext uri="{FF2B5EF4-FFF2-40B4-BE49-F238E27FC236}">
                <a16:creationId xmlns:a16="http://schemas.microsoft.com/office/drawing/2014/main" id="{092D4BC4-6732-224F-B66D-8CEBB1F3D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600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210°</a:t>
            </a:r>
            <a:endParaRPr lang="en-US" altLang="en-US"/>
          </a:p>
        </p:txBody>
      </p:sp>
      <p:sp>
        <p:nvSpPr>
          <p:cNvPr id="23568" name="Arc 16">
            <a:extLst>
              <a:ext uri="{FF2B5EF4-FFF2-40B4-BE49-F238E27FC236}">
                <a16:creationId xmlns:a16="http://schemas.microsoft.com/office/drawing/2014/main" id="{AF6678B1-6E6D-1049-8044-45E233F6FA7F}"/>
              </a:ext>
            </a:extLst>
          </p:cNvPr>
          <p:cNvSpPr>
            <a:spLocks/>
          </p:cNvSpPr>
          <p:nvPr/>
        </p:nvSpPr>
        <p:spPr bwMode="auto">
          <a:xfrm>
            <a:off x="4648200" y="2746375"/>
            <a:ext cx="1012825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8912"/>
              <a:gd name="T1" fmla="*/ 0 h 21600"/>
              <a:gd name="T2" fmla="*/ 18912 w 18912"/>
              <a:gd name="T3" fmla="*/ 11166 h 21600"/>
              <a:gd name="T4" fmla="*/ 0 w 1891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912" h="21600" fill="none" extrusionOk="0">
                <a:moveTo>
                  <a:pt x="0" y="0"/>
                </a:moveTo>
                <a:cubicBezTo>
                  <a:pt x="7867" y="0"/>
                  <a:pt x="15112" y="4277"/>
                  <a:pt x="18912" y="11165"/>
                </a:cubicBezTo>
              </a:path>
              <a:path w="18912" h="21600" stroke="0" extrusionOk="0">
                <a:moveTo>
                  <a:pt x="0" y="0"/>
                </a:moveTo>
                <a:cubicBezTo>
                  <a:pt x="7867" y="0"/>
                  <a:pt x="15112" y="4277"/>
                  <a:pt x="18912" y="11165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Text Box 19">
            <a:extLst>
              <a:ext uri="{FF2B5EF4-FFF2-40B4-BE49-F238E27FC236}">
                <a16:creationId xmlns:a16="http://schemas.microsoft.com/office/drawing/2014/main" id="{82B3D68A-CFC5-D64D-9528-20BA0DBD8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5240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180°</a:t>
            </a:r>
            <a:endParaRPr lang="en-US" altLang="en-US"/>
          </a:p>
        </p:txBody>
      </p:sp>
      <p:sp>
        <p:nvSpPr>
          <p:cNvPr id="23572" name="Text Box 20">
            <a:extLst>
              <a:ext uri="{FF2B5EF4-FFF2-40B4-BE49-F238E27FC236}">
                <a16:creationId xmlns:a16="http://schemas.microsoft.com/office/drawing/2014/main" id="{CEAAB9D2-FE67-A949-B6A3-0D864AF1A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286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30°</a:t>
            </a:r>
            <a:endParaRPr lang="en-US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21D1E70C-3DC4-3047-8432-9C5845AA98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Flat Rolled Limit Clockwise</a:t>
            </a:r>
          </a:p>
        </p:txBody>
      </p:sp>
      <p:pic>
        <p:nvPicPr>
          <p:cNvPr id="72707" name="Picture 3">
            <a:extLst>
              <a:ext uri="{FF2B5EF4-FFF2-40B4-BE49-F238E27FC236}">
                <a16:creationId xmlns:a16="http://schemas.microsoft.com/office/drawing/2014/main" id="{2160CF41-80E9-0C4A-A393-79618B5F0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7010400" cy="540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8" name="Line 4">
            <a:extLst>
              <a:ext uri="{FF2B5EF4-FFF2-40B4-BE49-F238E27FC236}">
                <a16:creationId xmlns:a16="http://schemas.microsoft.com/office/drawing/2014/main" id="{3C7C0981-6432-C04D-B58B-CD026BA7941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51400" y="3455988"/>
            <a:ext cx="1588" cy="26892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709" name="Group 5">
            <a:extLst>
              <a:ext uri="{FF2B5EF4-FFF2-40B4-BE49-F238E27FC236}">
                <a16:creationId xmlns:a16="http://schemas.microsoft.com/office/drawing/2014/main" id="{32B5091D-E343-8544-BC1B-1D3C65708A04}"/>
              </a:ext>
            </a:extLst>
          </p:cNvPr>
          <p:cNvGrpSpPr>
            <a:grpSpLocks/>
          </p:cNvGrpSpPr>
          <p:nvPr/>
        </p:nvGrpSpPr>
        <p:grpSpPr bwMode="auto">
          <a:xfrm>
            <a:off x="3392488" y="3657600"/>
            <a:ext cx="1331912" cy="1404938"/>
            <a:chOff x="1056" y="2352"/>
            <a:chExt cx="804" cy="827"/>
          </a:xfrm>
        </p:grpSpPr>
        <p:sp>
          <p:nvSpPr>
            <p:cNvPr id="72710" name="Line 6">
              <a:extLst>
                <a:ext uri="{FF2B5EF4-FFF2-40B4-BE49-F238E27FC236}">
                  <a16:creationId xmlns:a16="http://schemas.microsoft.com/office/drawing/2014/main" id="{699D1D99-8CCD-A440-89B7-4F15D7FE2F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2550"/>
              <a:ext cx="28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1" name="Text Box 7">
              <a:extLst>
                <a:ext uri="{FF2B5EF4-FFF2-40B4-BE49-F238E27FC236}">
                  <a16:creationId xmlns:a16="http://schemas.microsoft.com/office/drawing/2014/main" id="{A10E956C-6E19-B04E-8933-4CE3EF06CF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96"/>
              <a:ext cx="43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en-US"/>
            </a:p>
          </p:txBody>
        </p:sp>
        <p:sp>
          <p:nvSpPr>
            <p:cNvPr id="72712" name="Freeform 8">
              <a:extLst>
                <a:ext uri="{FF2B5EF4-FFF2-40B4-BE49-F238E27FC236}">
                  <a16:creationId xmlns:a16="http://schemas.microsoft.com/office/drawing/2014/main" id="{AD520B81-81AE-0047-9B77-A05CAD86E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2352"/>
              <a:ext cx="324" cy="354"/>
            </a:xfrm>
            <a:custGeom>
              <a:avLst/>
              <a:gdLst>
                <a:gd name="T0" fmla="*/ 324 w 324"/>
                <a:gd name="T1" fmla="*/ 354 h 354"/>
                <a:gd name="T2" fmla="*/ 0 w 324"/>
                <a:gd name="T3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354">
                  <a:moveTo>
                    <a:pt x="324" y="354"/>
                  </a:move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008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3" name="Freeform 9">
              <a:extLst>
                <a:ext uri="{FF2B5EF4-FFF2-40B4-BE49-F238E27FC236}">
                  <a16:creationId xmlns:a16="http://schemas.microsoft.com/office/drawing/2014/main" id="{0371FC79-A396-2E4C-A3A6-D8A14E39D500}"/>
                </a:ext>
              </a:extLst>
            </p:cNvPr>
            <p:cNvSpPr>
              <a:spLocks/>
            </p:cNvSpPr>
            <p:nvPr/>
          </p:nvSpPr>
          <p:spPr bwMode="auto">
            <a:xfrm rot="-3402069">
              <a:off x="1254" y="2784"/>
              <a:ext cx="660" cy="129"/>
            </a:xfrm>
            <a:custGeom>
              <a:avLst/>
              <a:gdLst>
                <a:gd name="T0" fmla="*/ 372 w 372"/>
                <a:gd name="T1" fmla="*/ 3 h 129"/>
                <a:gd name="T2" fmla="*/ 254 w 372"/>
                <a:gd name="T3" fmla="*/ 5 h 129"/>
                <a:gd name="T4" fmla="*/ 130 w 372"/>
                <a:gd name="T5" fmla="*/ 31 h 129"/>
                <a:gd name="T6" fmla="*/ 0 w 372"/>
                <a:gd name="T7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129">
                  <a:moveTo>
                    <a:pt x="372" y="3"/>
                  </a:moveTo>
                  <a:cubicBezTo>
                    <a:pt x="352" y="3"/>
                    <a:pt x="294" y="0"/>
                    <a:pt x="254" y="5"/>
                  </a:cubicBezTo>
                  <a:cubicBezTo>
                    <a:pt x="214" y="10"/>
                    <a:pt x="172" y="10"/>
                    <a:pt x="130" y="31"/>
                  </a:cubicBezTo>
                  <a:cubicBezTo>
                    <a:pt x="88" y="52"/>
                    <a:pt x="27" y="109"/>
                    <a:pt x="0" y="129"/>
                  </a:cubicBezTo>
                </a:path>
              </a:pathLst>
            </a:custGeom>
            <a:noFill/>
            <a:ln w="28575" cmpd="sng">
              <a:solidFill>
                <a:srgbClr val="FF008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4" name="Line 10">
              <a:extLst>
                <a:ext uri="{FF2B5EF4-FFF2-40B4-BE49-F238E27FC236}">
                  <a16:creationId xmlns:a16="http://schemas.microsoft.com/office/drawing/2014/main" id="{07B2DE44-B424-9747-B88D-A81968549A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6" y="3062"/>
              <a:ext cx="14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715" name="Line 11">
            <a:extLst>
              <a:ext uri="{FF2B5EF4-FFF2-40B4-BE49-F238E27FC236}">
                <a16:creationId xmlns:a16="http://schemas.microsoft.com/office/drawing/2014/main" id="{7ED071BA-0687-2F48-B2B8-BF8616B395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92688" y="1676400"/>
            <a:ext cx="187325" cy="3830638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6" name="Line 12">
            <a:extLst>
              <a:ext uri="{FF2B5EF4-FFF2-40B4-BE49-F238E27FC236}">
                <a16:creationId xmlns:a16="http://schemas.microsoft.com/office/drawing/2014/main" id="{8DEE39E4-0743-A842-AB05-E5B10454CB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92688" y="1524000"/>
            <a:ext cx="1749425" cy="399415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7" name="Text Box 13">
            <a:extLst>
              <a:ext uri="{FF2B5EF4-FFF2-40B4-BE49-F238E27FC236}">
                <a16:creationId xmlns:a16="http://schemas.microsoft.com/office/drawing/2014/main" id="{91EA70C6-20DB-C446-B0CB-AC23AE2B6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9488" y="2057400"/>
            <a:ext cx="87471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210°</a:t>
            </a:r>
            <a:endParaRPr lang="en-US" altLang="en-US"/>
          </a:p>
        </p:txBody>
      </p:sp>
      <p:sp>
        <p:nvSpPr>
          <p:cNvPr id="72718" name="Arc 14">
            <a:extLst>
              <a:ext uri="{FF2B5EF4-FFF2-40B4-BE49-F238E27FC236}">
                <a16:creationId xmlns:a16="http://schemas.microsoft.com/office/drawing/2014/main" id="{D3123BEF-070C-D141-9677-48CBFD47E753}"/>
              </a:ext>
            </a:extLst>
          </p:cNvPr>
          <p:cNvSpPr>
            <a:spLocks/>
          </p:cNvSpPr>
          <p:nvPr/>
        </p:nvSpPr>
        <p:spPr bwMode="auto">
          <a:xfrm>
            <a:off x="5145088" y="2667000"/>
            <a:ext cx="954087" cy="2444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7050"/>
              <a:gd name="T1" fmla="*/ 0 h 21600"/>
              <a:gd name="T2" fmla="*/ 17050 w 17050"/>
              <a:gd name="T3" fmla="*/ 8339 h 21600"/>
              <a:gd name="T4" fmla="*/ 0 w 1705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50" h="21600" fill="none" extrusionOk="0">
                <a:moveTo>
                  <a:pt x="0" y="0"/>
                </a:moveTo>
                <a:cubicBezTo>
                  <a:pt x="6665" y="0"/>
                  <a:pt x="12957" y="3077"/>
                  <a:pt x="17050" y="8338"/>
                </a:cubicBezTo>
              </a:path>
              <a:path w="17050" h="21600" stroke="0" extrusionOk="0">
                <a:moveTo>
                  <a:pt x="0" y="0"/>
                </a:moveTo>
                <a:cubicBezTo>
                  <a:pt x="6665" y="0"/>
                  <a:pt x="12957" y="3077"/>
                  <a:pt x="17050" y="8338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9" name="Text Box 15">
            <a:extLst>
              <a:ext uri="{FF2B5EF4-FFF2-40B4-BE49-F238E27FC236}">
                <a16:creationId xmlns:a16="http://schemas.microsoft.com/office/drawing/2014/main" id="{3863B7B4-2DF7-8449-AAC9-1E1EE6CB8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688" y="3048000"/>
            <a:ext cx="95408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180°</a:t>
            </a:r>
          </a:p>
        </p:txBody>
      </p:sp>
      <p:sp>
        <p:nvSpPr>
          <p:cNvPr id="72720" name="Text Box 16">
            <a:extLst>
              <a:ext uri="{FF2B5EF4-FFF2-40B4-BE49-F238E27FC236}">
                <a16:creationId xmlns:a16="http://schemas.microsoft.com/office/drawing/2014/main" id="{1F865ACB-40BD-E646-9F26-A2730A8A3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488" y="2133600"/>
            <a:ext cx="715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30°</a:t>
            </a:r>
            <a:endParaRPr lang="en-US" altLang="en-US"/>
          </a:p>
        </p:txBody>
      </p:sp>
      <p:sp>
        <p:nvSpPr>
          <p:cNvPr id="72721" name="AutoShape 17">
            <a:extLst>
              <a:ext uri="{FF2B5EF4-FFF2-40B4-BE49-F238E27FC236}">
                <a16:creationId xmlns:a16="http://schemas.microsoft.com/office/drawing/2014/main" id="{062E1035-1CDB-DF47-AC94-72C2ABEB7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688" y="2133600"/>
            <a:ext cx="2384425" cy="1385888"/>
          </a:xfrm>
          <a:prstGeom prst="wedgeRoundRectCallout">
            <a:avLst>
              <a:gd name="adj1" fmla="val 44009"/>
              <a:gd name="adj2" fmla="val 10669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Equivalent to</a:t>
            </a:r>
          </a:p>
          <a:p>
            <a:pPr algn="ctr"/>
            <a:r>
              <a:rPr lang="en-US" altLang="en-US"/>
              <a:t> rotating</a:t>
            </a:r>
          </a:p>
          <a:p>
            <a:pPr algn="ctr"/>
            <a:r>
              <a:rPr lang="en-US" altLang="en-US"/>
              <a:t>The plate 30°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7AAEE490-FE14-9546-A618-6C24928782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Production Welding Positions</a:t>
            </a:r>
          </a:p>
        </p:txBody>
      </p:sp>
      <p:pic>
        <p:nvPicPr>
          <p:cNvPr id="150531" name="Picture 3">
            <a:extLst>
              <a:ext uri="{FF2B5EF4-FFF2-40B4-BE49-F238E27FC236}">
                <a16:creationId xmlns:a16="http://schemas.microsoft.com/office/drawing/2014/main" id="{0FCF41EB-C2BC-5E4C-9476-100D3D00B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3316288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0532" name="Picture 4">
            <a:extLst>
              <a:ext uri="{FF2B5EF4-FFF2-40B4-BE49-F238E27FC236}">
                <a16:creationId xmlns:a16="http://schemas.microsoft.com/office/drawing/2014/main" id="{1D54950A-84C1-9C40-938A-55D1BF1E0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43200"/>
            <a:ext cx="3238500" cy="322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533" name="Text Box 5">
            <a:extLst>
              <a:ext uri="{FF2B5EF4-FFF2-40B4-BE49-F238E27FC236}">
                <a16:creationId xmlns:a16="http://schemas.microsoft.com/office/drawing/2014/main" id="{BDEF3B72-0634-8648-99C4-909B8989B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8288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Groove Welds</a:t>
            </a:r>
          </a:p>
        </p:txBody>
      </p:sp>
      <p:sp>
        <p:nvSpPr>
          <p:cNvPr id="150534" name="Text Box 6">
            <a:extLst>
              <a:ext uri="{FF2B5EF4-FFF2-40B4-BE49-F238E27FC236}">
                <a16:creationId xmlns:a16="http://schemas.microsoft.com/office/drawing/2014/main" id="{075A67BF-529B-D744-AC3F-54C7F4345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8288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Fillet Welds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3" name="Picture 17">
            <a:extLst>
              <a:ext uri="{FF2B5EF4-FFF2-40B4-BE49-F238E27FC236}">
                <a16:creationId xmlns:a16="http://schemas.microsoft.com/office/drawing/2014/main" id="{79BD4354-FE9F-6645-A41C-3D45AC96F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1295400"/>
            <a:ext cx="7208837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Rectangle 2">
            <a:extLst>
              <a:ext uri="{FF2B5EF4-FFF2-40B4-BE49-F238E27FC236}">
                <a16:creationId xmlns:a16="http://schemas.microsoft.com/office/drawing/2014/main" id="{C54B3BCF-D892-9B4F-9624-454888BA33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458200" cy="1143000"/>
          </a:xfrm>
        </p:spPr>
        <p:txBody>
          <a:bodyPr/>
          <a:lstStyle/>
          <a:p>
            <a:r>
              <a:rPr lang="en-US" altLang="en-US"/>
              <a:t>Flat Rolled Limit Counterclockwise</a:t>
            </a:r>
          </a:p>
        </p:txBody>
      </p:sp>
      <p:sp>
        <p:nvSpPr>
          <p:cNvPr id="24580" name="Line 4">
            <a:extLst>
              <a:ext uri="{FF2B5EF4-FFF2-40B4-BE49-F238E27FC236}">
                <a16:creationId xmlns:a16="http://schemas.microsoft.com/office/drawing/2014/main" id="{92F7AC04-51B6-FF47-B0F0-3CEB4CAFA03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72000" y="35814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Freeform 6">
            <a:extLst>
              <a:ext uri="{FF2B5EF4-FFF2-40B4-BE49-F238E27FC236}">
                <a16:creationId xmlns:a16="http://schemas.microsoft.com/office/drawing/2014/main" id="{3A6B4CD0-93DC-1A44-B9FE-32A8E29C9008}"/>
              </a:ext>
            </a:extLst>
          </p:cNvPr>
          <p:cNvSpPr>
            <a:spLocks/>
          </p:cNvSpPr>
          <p:nvPr/>
        </p:nvSpPr>
        <p:spPr bwMode="auto">
          <a:xfrm rot="1728272">
            <a:off x="6137275" y="4733925"/>
            <a:ext cx="533400" cy="904875"/>
          </a:xfrm>
          <a:custGeom>
            <a:avLst/>
            <a:gdLst>
              <a:gd name="T0" fmla="*/ 384 w 384"/>
              <a:gd name="T1" fmla="*/ 288 h 288"/>
              <a:gd name="T2" fmla="*/ 288 w 384"/>
              <a:gd name="T3" fmla="*/ 144 h 288"/>
              <a:gd name="T4" fmla="*/ 144 w 384"/>
              <a:gd name="T5" fmla="*/ 48 h 288"/>
              <a:gd name="T6" fmla="*/ 0 w 384"/>
              <a:gd name="T7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288">
                <a:moveTo>
                  <a:pt x="384" y="288"/>
                </a:moveTo>
                <a:cubicBezTo>
                  <a:pt x="356" y="236"/>
                  <a:pt x="328" y="184"/>
                  <a:pt x="288" y="144"/>
                </a:cubicBezTo>
                <a:cubicBezTo>
                  <a:pt x="248" y="104"/>
                  <a:pt x="192" y="72"/>
                  <a:pt x="144" y="48"/>
                </a:cubicBezTo>
                <a:cubicBezTo>
                  <a:pt x="96" y="24"/>
                  <a:pt x="24" y="8"/>
                  <a:pt x="0" y="0"/>
                </a:cubicBezTo>
              </a:path>
            </a:pathLst>
          </a:custGeom>
          <a:noFill/>
          <a:ln w="28575" cmpd="sng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Line 7">
            <a:extLst>
              <a:ext uri="{FF2B5EF4-FFF2-40B4-BE49-F238E27FC236}">
                <a16:creationId xmlns:a16="http://schemas.microsoft.com/office/drawing/2014/main" id="{006EB95D-02BF-E946-ADB0-138B93266AB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84925" y="4648200"/>
            <a:ext cx="92075" cy="168275"/>
          </a:xfrm>
          <a:prstGeom prst="line">
            <a:avLst/>
          </a:prstGeom>
          <a:noFill/>
          <a:ln w="28575">
            <a:solidFill>
              <a:srgbClr val="FF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Line 8">
            <a:extLst>
              <a:ext uri="{FF2B5EF4-FFF2-40B4-BE49-F238E27FC236}">
                <a16:creationId xmlns:a16="http://schemas.microsoft.com/office/drawing/2014/main" id="{B42ABC4C-4341-C54D-A858-0D7AADDC66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0" y="5629275"/>
            <a:ext cx="34925" cy="130175"/>
          </a:xfrm>
          <a:prstGeom prst="line">
            <a:avLst/>
          </a:prstGeom>
          <a:noFill/>
          <a:ln w="28575">
            <a:solidFill>
              <a:srgbClr val="FF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Line 9">
            <a:extLst>
              <a:ext uri="{FF2B5EF4-FFF2-40B4-BE49-F238E27FC236}">
                <a16:creationId xmlns:a16="http://schemas.microsoft.com/office/drawing/2014/main" id="{15F3B3E9-D88F-014F-8A34-8003E0E6A6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4495800"/>
            <a:ext cx="1219200" cy="533400"/>
          </a:xfrm>
          <a:prstGeom prst="line">
            <a:avLst/>
          </a:prstGeom>
          <a:noFill/>
          <a:ln w="28575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Text Box 10">
            <a:extLst>
              <a:ext uri="{FF2B5EF4-FFF2-40B4-BE49-F238E27FC236}">
                <a16:creationId xmlns:a16="http://schemas.microsoft.com/office/drawing/2014/main" id="{C09C665A-EF4A-D343-84C2-F3707516C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02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30°</a:t>
            </a:r>
          </a:p>
        </p:txBody>
      </p:sp>
      <p:sp>
        <p:nvSpPr>
          <p:cNvPr id="24588" name="Line 12">
            <a:extLst>
              <a:ext uri="{FF2B5EF4-FFF2-40B4-BE49-F238E27FC236}">
                <a16:creationId xmlns:a16="http://schemas.microsoft.com/office/drawing/2014/main" id="{C3705DCB-F16E-1D44-9E3D-80AA8E3472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1905000"/>
            <a:ext cx="0" cy="35052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Line 13">
            <a:extLst>
              <a:ext uri="{FF2B5EF4-FFF2-40B4-BE49-F238E27FC236}">
                <a16:creationId xmlns:a16="http://schemas.microsoft.com/office/drawing/2014/main" id="{CBEB2ABB-AC51-EA4B-888D-E17BC581FF0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29000" y="2133600"/>
            <a:ext cx="1143000" cy="32766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Arc 14">
            <a:extLst>
              <a:ext uri="{FF2B5EF4-FFF2-40B4-BE49-F238E27FC236}">
                <a16:creationId xmlns:a16="http://schemas.microsoft.com/office/drawing/2014/main" id="{262B948A-87FF-5642-A36F-84D8A5F89727}"/>
              </a:ext>
            </a:extLst>
          </p:cNvPr>
          <p:cNvSpPr>
            <a:spLocks/>
          </p:cNvSpPr>
          <p:nvPr/>
        </p:nvSpPr>
        <p:spPr bwMode="auto">
          <a:xfrm>
            <a:off x="3663950" y="2822575"/>
            <a:ext cx="911225" cy="228600"/>
          </a:xfrm>
          <a:custGeom>
            <a:avLst/>
            <a:gdLst>
              <a:gd name="G0" fmla="+- 16979 0 0"/>
              <a:gd name="G1" fmla="+- 21600 0 0"/>
              <a:gd name="G2" fmla="+- 21600 0 0"/>
              <a:gd name="T0" fmla="*/ 0 w 16986"/>
              <a:gd name="T1" fmla="*/ 8249 h 21600"/>
              <a:gd name="T2" fmla="*/ 16986 w 16986"/>
              <a:gd name="T3" fmla="*/ 1 h 21600"/>
              <a:gd name="T4" fmla="*/ 16979 w 1698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986" h="21600" fill="none" extrusionOk="0">
                <a:moveTo>
                  <a:pt x="-1" y="8248"/>
                </a:moveTo>
                <a:cubicBezTo>
                  <a:pt x="4094" y="3040"/>
                  <a:pt x="10353" y="0"/>
                  <a:pt x="16979" y="0"/>
                </a:cubicBezTo>
                <a:cubicBezTo>
                  <a:pt x="16981" y="0"/>
                  <a:pt x="16983" y="0"/>
                  <a:pt x="16986" y="0"/>
                </a:cubicBezTo>
              </a:path>
              <a:path w="16986" h="21600" stroke="0" extrusionOk="0">
                <a:moveTo>
                  <a:pt x="-1" y="8248"/>
                </a:moveTo>
                <a:cubicBezTo>
                  <a:pt x="4094" y="3040"/>
                  <a:pt x="10353" y="0"/>
                  <a:pt x="16979" y="0"/>
                </a:cubicBezTo>
                <a:cubicBezTo>
                  <a:pt x="16981" y="0"/>
                  <a:pt x="16983" y="0"/>
                  <a:pt x="16986" y="0"/>
                </a:cubicBezTo>
                <a:lnTo>
                  <a:pt x="16979" y="21600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Text Box 15">
            <a:extLst>
              <a:ext uri="{FF2B5EF4-FFF2-40B4-BE49-F238E27FC236}">
                <a16:creationId xmlns:a16="http://schemas.microsoft.com/office/drawing/2014/main" id="{B54DDE2B-4462-F24F-B2F6-B0F0B8B39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828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150°</a:t>
            </a:r>
          </a:p>
        </p:txBody>
      </p:sp>
      <p:sp>
        <p:nvSpPr>
          <p:cNvPr id="24592" name="Text Box 16">
            <a:extLst>
              <a:ext uri="{FF2B5EF4-FFF2-40B4-BE49-F238E27FC236}">
                <a16:creationId xmlns:a16="http://schemas.microsoft.com/office/drawing/2014/main" id="{F1843D77-B863-4A4B-AA34-625D6EA74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8288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180°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>
            <a:extLst>
              <a:ext uri="{FF2B5EF4-FFF2-40B4-BE49-F238E27FC236}">
                <a16:creationId xmlns:a16="http://schemas.microsoft.com/office/drawing/2014/main" id="{B84A1C64-BB1C-274A-A4A9-072071283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47763"/>
            <a:ext cx="7696200" cy="593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6" name="Rectangle 2">
            <a:extLst>
              <a:ext uri="{FF2B5EF4-FFF2-40B4-BE49-F238E27FC236}">
                <a16:creationId xmlns:a16="http://schemas.microsoft.com/office/drawing/2014/main" id="{BDF9E837-9885-4D4C-9D68-1CDAC2C670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altLang="en-US"/>
              <a:t>Flat Rotated Limits Not Considering Inclination</a:t>
            </a:r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id="{48F5B377-9AB3-B14D-8419-C701DD986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5943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60°</a:t>
            </a:r>
          </a:p>
        </p:txBody>
      </p:sp>
      <p:sp>
        <p:nvSpPr>
          <p:cNvPr id="47111" name="Freeform 7">
            <a:extLst>
              <a:ext uri="{FF2B5EF4-FFF2-40B4-BE49-F238E27FC236}">
                <a16:creationId xmlns:a16="http://schemas.microsoft.com/office/drawing/2014/main" id="{F4267C3D-19F1-D24F-A2BB-E59958FCFF88}"/>
              </a:ext>
            </a:extLst>
          </p:cNvPr>
          <p:cNvSpPr>
            <a:spLocks/>
          </p:cNvSpPr>
          <p:nvPr/>
        </p:nvSpPr>
        <p:spPr bwMode="auto">
          <a:xfrm rot="2396971">
            <a:off x="6400800" y="5127625"/>
            <a:ext cx="533400" cy="838200"/>
          </a:xfrm>
          <a:custGeom>
            <a:avLst/>
            <a:gdLst>
              <a:gd name="T0" fmla="*/ 384 w 384"/>
              <a:gd name="T1" fmla="*/ 288 h 288"/>
              <a:gd name="T2" fmla="*/ 288 w 384"/>
              <a:gd name="T3" fmla="*/ 144 h 288"/>
              <a:gd name="T4" fmla="*/ 144 w 384"/>
              <a:gd name="T5" fmla="*/ 48 h 288"/>
              <a:gd name="T6" fmla="*/ 0 w 384"/>
              <a:gd name="T7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288">
                <a:moveTo>
                  <a:pt x="384" y="288"/>
                </a:moveTo>
                <a:cubicBezTo>
                  <a:pt x="356" y="236"/>
                  <a:pt x="328" y="184"/>
                  <a:pt x="288" y="144"/>
                </a:cubicBezTo>
                <a:cubicBezTo>
                  <a:pt x="248" y="104"/>
                  <a:pt x="192" y="72"/>
                  <a:pt x="144" y="48"/>
                </a:cubicBezTo>
                <a:cubicBezTo>
                  <a:pt x="96" y="24"/>
                  <a:pt x="24" y="8"/>
                  <a:pt x="0" y="0"/>
                </a:cubicBezTo>
              </a:path>
            </a:pathLst>
          </a:custGeom>
          <a:noFill/>
          <a:ln w="38100" cmpd="sng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Line 10">
            <a:extLst>
              <a:ext uri="{FF2B5EF4-FFF2-40B4-BE49-F238E27FC236}">
                <a16:creationId xmlns:a16="http://schemas.microsoft.com/office/drawing/2014/main" id="{77479483-6471-5649-9909-D03BDFB4BE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6400" y="5562600"/>
            <a:ext cx="711200" cy="609600"/>
          </a:xfrm>
          <a:prstGeom prst="line">
            <a:avLst/>
          </a:prstGeom>
          <a:noFill/>
          <a:ln w="38100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>
            <a:extLst>
              <a:ext uri="{FF2B5EF4-FFF2-40B4-BE49-F238E27FC236}">
                <a16:creationId xmlns:a16="http://schemas.microsoft.com/office/drawing/2014/main" id="{CD365F55-0441-0242-9549-4F132A1539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Welding Positions</a:t>
            </a:r>
          </a:p>
        </p:txBody>
      </p:sp>
      <p:sp>
        <p:nvSpPr>
          <p:cNvPr id="61443" name="Text Box 1027">
            <a:extLst>
              <a:ext uri="{FF2B5EF4-FFF2-40B4-BE49-F238E27FC236}">
                <a16:creationId xmlns:a16="http://schemas.microsoft.com/office/drawing/2014/main" id="{F349051B-C862-F743-BD2C-0AD1B7954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828800"/>
            <a:ext cx="739140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altLang="en-US" sz="1800">
                <a:latin typeface="Arial" panose="020B0604020202020204" pitchFamily="34" charset="0"/>
              </a:rPr>
              <a:t>Tabulation of Positions of Groove Welds</a:t>
            </a:r>
          </a:p>
          <a:p>
            <a:pPr>
              <a:spcBef>
                <a:spcPct val="10000"/>
              </a:spcBef>
            </a:pPr>
            <a:endParaRPr lang="en-US" altLang="en-US" sz="1400">
              <a:latin typeface="Arial" panose="020B0604020202020204" pitchFamily="34" charset="0"/>
            </a:endParaRPr>
          </a:p>
          <a:p>
            <a:pPr>
              <a:spcBef>
                <a:spcPct val="10000"/>
              </a:spcBef>
            </a:pPr>
            <a:r>
              <a:rPr lang="en-US" altLang="en-US" sz="1600" u="sng">
                <a:latin typeface="Arial" panose="020B0604020202020204" pitchFamily="34" charset="0"/>
              </a:rPr>
              <a:t>Position</a:t>
            </a:r>
            <a:r>
              <a:rPr lang="en-US" altLang="en-US" sz="1600">
                <a:latin typeface="Arial" panose="020B0604020202020204" pitchFamily="34" charset="0"/>
              </a:rPr>
              <a:t>	</a:t>
            </a:r>
            <a:r>
              <a:rPr lang="en-US" altLang="en-US" sz="1600" u="sng">
                <a:latin typeface="Arial" panose="020B0604020202020204" pitchFamily="34" charset="0"/>
              </a:rPr>
              <a:t>Diagram Reference</a:t>
            </a:r>
            <a:r>
              <a:rPr lang="en-US" altLang="en-US" sz="1600">
                <a:latin typeface="Arial" panose="020B0604020202020204" pitchFamily="34" charset="0"/>
              </a:rPr>
              <a:t>		</a:t>
            </a:r>
            <a:r>
              <a:rPr lang="en-US" altLang="en-US" sz="1600" u="sng">
                <a:latin typeface="Arial" panose="020B0604020202020204" pitchFamily="34" charset="0"/>
              </a:rPr>
              <a:t>Inclination of Axis</a:t>
            </a:r>
            <a:r>
              <a:rPr lang="en-US" altLang="en-US" sz="1600">
                <a:latin typeface="Arial" panose="020B0604020202020204" pitchFamily="34" charset="0"/>
              </a:rPr>
              <a:t>	</a:t>
            </a:r>
            <a:r>
              <a:rPr lang="en-US" altLang="en-US" sz="1600" u="sng">
                <a:latin typeface="Arial" panose="020B0604020202020204" pitchFamily="34" charset="0"/>
              </a:rPr>
              <a:t>Rotation of Face</a:t>
            </a:r>
            <a:endParaRPr lang="en-US" altLang="en-US" sz="1600"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  <a:spcBef>
                <a:spcPct val="10000"/>
              </a:spcBef>
            </a:pPr>
            <a:r>
              <a:rPr lang="en-US" altLang="en-US" sz="1600">
                <a:solidFill>
                  <a:srgbClr val="FF0080"/>
                </a:solidFill>
                <a:latin typeface="Arial" panose="020B0604020202020204" pitchFamily="34" charset="0"/>
              </a:rPr>
              <a:t>Flat		A</a:t>
            </a:r>
            <a:r>
              <a:rPr lang="en-US" altLang="en-US" sz="1600">
                <a:latin typeface="Arial" panose="020B0604020202020204" pitchFamily="34" charset="0"/>
              </a:rPr>
              <a:t>		</a:t>
            </a:r>
            <a:r>
              <a:rPr lang="en-US" altLang="en-US" sz="1600" b="1">
                <a:solidFill>
                  <a:srgbClr val="FF0080"/>
                </a:solidFill>
                <a:latin typeface="Arial" panose="020B0604020202020204" pitchFamily="34" charset="0"/>
              </a:rPr>
              <a:t>0 to 15°	</a:t>
            </a:r>
            <a:r>
              <a:rPr lang="en-US" altLang="en-US" sz="1600">
                <a:latin typeface="Arial" panose="020B0604020202020204" pitchFamily="34" charset="0"/>
              </a:rPr>
              <a:t>	</a:t>
            </a:r>
            <a:r>
              <a:rPr lang="en-US" altLang="en-US" sz="1600" b="1">
                <a:solidFill>
                  <a:srgbClr val="FF0080"/>
                </a:solidFill>
                <a:latin typeface="Arial" panose="020B0604020202020204" pitchFamily="34" charset="0"/>
              </a:rPr>
              <a:t>150 to 210°</a:t>
            </a:r>
            <a:endParaRPr lang="en-US" altLang="en-US" sz="1600"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ct val="10000"/>
              </a:spcBef>
            </a:pPr>
            <a:r>
              <a:rPr lang="en-US" altLang="en-US" sz="1600">
                <a:latin typeface="Arial" panose="020B0604020202020204" pitchFamily="34" charset="0"/>
              </a:rPr>
              <a:t>Horizonta		B		0 to 15°		80 to 150°</a:t>
            </a:r>
          </a:p>
          <a:p>
            <a:pPr>
              <a:spcBef>
                <a:spcPct val="10000"/>
              </a:spcBef>
            </a:pPr>
            <a:r>
              <a:rPr lang="en-US" altLang="en-US" sz="1600">
                <a:latin typeface="Arial" panose="020B0604020202020204" pitchFamily="34" charset="0"/>
              </a:rPr>
              <a:t>						210 to 280°</a:t>
            </a:r>
          </a:p>
          <a:p>
            <a:pPr>
              <a:lnSpc>
                <a:spcPct val="140000"/>
              </a:lnSpc>
              <a:spcBef>
                <a:spcPct val="10000"/>
              </a:spcBef>
            </a:pPr>
            <a:r>
              <a:rPr lang="en-US" altLang="en-US" sz="1600">
                <a:latin typeface="Arial" panose="020B0604020202020204" pitchFamily="34" charset="0"/>
              </a:rPr>
              <a:t>Overhead		C		0 to 80°		0 to 80°</a:t>
            </a:r>
          </a:p>
          <a:p>
            <a:pPr>
              <a:spcBef>
                <a:spcPct val="10000"/>
              </a:spcBef>
            </a:pPr>
            <a:r>
              <a:rPr lang="en-US" altLang="en-US" sz="1600">
                <a:latin typeface="Arial" panose="020B0604020202020204" pitchFamily="34" charset="0"/>
              </a:rPr>
              <a:t>						210 to 360°</a:t>
            </a:r>
          </a:p>
          <a:p>
            <a:pPr>
              <a:lnSpc>
                <a:spcPct val="140000"/>
              </a:lnSpc>
              <a:spcBef>
                <a:spcPct val="10000"/>
              </a:spcBef>
            </a:pPr>
            <a:r>
              <a:rPr lang="en-US" altLang="en-US" sz="1600">
                <a:latin typeface="Arial" panose="020B0604020202020204" pitchFamily="34" charset="0"/>
              </a:rPr>
              <a:t>Vertical		D		15 to 80°		80 to 280°</a:t>
            </a:r>
          </a:p>
          <a:p>
            <a:pPr>
              <a:spcBef>
                <a:spcPct val="10000"/>
              </a:spcBef>
            </a:pPr>
            <a:r>
              <a:rPr lang="en-US" altLang="en-US" sz="1600">
                <a:latin typeface="Arial" panose="020B0604020202020204" pitchFamily="34" charset="0"/>
              </a:rPr>
              <a:t>		E		80 to 90°		0 to 360°</a:t>
            </a:r>
          </a:p>
          <a:p>
            <a:pPr>
              <a:spcBef>
                <a:spcPct val="10000"/>
              </a:spcBef>
            </a:pPr>
            <a:endParaRPr lang="en-US" altLang="en-US" sz="1600">
              <a:latin typeface="Arial" panose="020B0604020202020204" pitchFamily="34" charset="0"/>
            </a:endParaRPr>
          </a:p>
          <a:p>
            <a:pPr>
              <a:spcBef>
                <a:spcPct val="10000"/>
              </a:spcBef>
            </a:pPr>
            <a:r>
              <a:rPr lang="en-US" altLang="en-US" sz="1600">
                <a:latin typeface="Arial" panose="020B0604020202020204" pitchFamily="34" charset="0"/>
              </a:rPr>
              <a:t>How this table and the diagram on the previous page work are shown in the following diagrams</a:t>
            </a:r>
            <a:endParaRPr lang="en-US" altLang="en-US" sz="28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F4D5BAD-2F6C-1043-851D-0FD0FC0ED1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Flat Uphill Limit Rotated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D8B2434E-3C0C-774F-AA5B-8CB8FFC69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828800"/>
            <a:ext cx="16764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25605" name="Picture 5">
            <a:extLst>
              <a:ext uri="{FF2B5EF4-FFF2-40B4-BE49-F238E27FC236}">
                <a16:creationId xmlns:a16="http://schemas.microsoft.com/office/drawing/2014/main" id="{E1B7A208-69F6-9A41-8657-5D76DF62F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6705600" cy="517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7" name="Text Box 7">
            <a:extLst>
              <a:ext uri="{FF2B5EF4-FFF2-40B4-BE49-F238E27FC236}">
                <a16:creationId xmlns:a16="http://schemas.microsoft.com/office/drawing/2014/main" id="{2F0F28AE-9258-CC44-B6F1-70B921FED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3425" y="4305300"/>
            <a:ext cx="611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80"/>
                </a:solidFill>
              </a:rPr>
              <a:t>15°</a:t>
            </a:r>
            <a:endParaRPr lang="en-US" altLang="en-US"/>
          </a:p>
        </p:txBody>
      </p:sp>
      <p:sp>
        <p:nvSpPr>
          <p:cNvPr id="25608" name="Arc 8">
            <a:extLst>
              <a:ext uri="{FF2B5EF4-FFF2-40B4-BE49-F238E27FC236}">
                <a16:creationId xmlns:a16="http://schemas.microsoft.com/office/drawing/2014/main" id="{E28BD694-E486-3541-A455-8A8C713F872D}"/>
              </a:ext>
            </a:extLst>
          </p:cNvPr>
          <p:cNvSpPr>
            <a:spLocks/>
          </p:cNvSpPr>
          <p:nvPr/>
        </p:nvSpPr>
        <p:spPr bwMode="auto">
          <a:xfrm flipH="1">
            <a:off x="4492625" y="4564063"/>
            <a:ext cx="384175" cy="1150937"/>
          </a:xfrm>
          <a:custGeom>
            <a:avLst/>
            <a:gdLst>
              <a:gd name="G0" fmla="+- 0 0 0"/>
              <a:gd name="G1" fmla="+- 20693 0 0"/>
              <a:gd name="G2" fmla="+- 21600 0 0"/>
              <a:gd name="T0" fmla="*/ 6191 w 21600"/>
              <a:gd name="T1" fmla="*/ 0 h 20693"/>
              <a:gd name="T2" fmla="*/ 21600 w 21600"/>
              <a:gd name="T3" fmla="*/ 20693 h 20693"/>
              <a:gd name="T4" fmla="*/ 0 w 21600"/>
              <a:gd name="T5" fmla="*/ 20693 h 20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693" fill="none" extrusionOk="0">
                <a:moveTo>
                  <a:pt x="6191" y="-1"/>
                </a:moveTo>
                <a:cubicBezTo>
                  <a:pt x="15335" y="2735"/>
                  <a:pt x="21600" y="11148"/>
                  <a:pt x="21600" y="20693"/>
                </a:cubicBezTo>
              </a:path>
              <a:path w="21600" h="20693" stroke="0" extrusionOk="0">
                <a:moveTo>
                  <a:pt x="6191" y="-1"/>
                </a:moveTo>
                <a:cubicBezTo>
                  <a:pt x="15335" y="2735"/>
                  <a:pt x="21600" y="11148"/>
                  <a:pt x="21600" y="20693"/>
                </a:cubicBezTo>
                <a:lnTo>
                  <a:pt x="0" y="20693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Line 9">
            <a:extLst>
              <a:ext uri="{FF2B5EF4-FFF2-40B4-BE49-F238E27FC236}">
                <a16:creationId xmlns:a16="http://schemas.microsoft.com/office/drawing/2014/main" id="{5148BB51-1889-E146-AE3D-40503545CE8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6825" y="4686300"/>
            <a:ext cx="769938" cy="393700"/>
          </a:xfrm>
          <a:prstGeom prst="line">
            <a:avLst/>
          </a:prstGeom>
          <a:noFill/>
          <a:ln w="19050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Text Box 10">
            <a:extLst>
              <a:ext uri="{FF2B5EF4-FFF2-40B4-BE49-F238E27FC236}">
                <a16:creationId xmlns:a16="http://schemas.microsoft.com/office/drawing/2014/main" id="{F6DCF7B9-385B-F44C-80B1-B1359DC53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5181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60°</a:t>
            </a:r>
          </a:p>
        </p:txBody>
      </p:sp>
      <p:sp>
        <p:nvSpPr>
          <p:cNvPr id="25611" name="Freeform 11">
            <a:extLst>
              <a:ext uri="{FF2B5EF4-FFF2-40B4-BE49-F238E27FC236}">
                <a16:creationId xmlns:a16="http://schemas.microsoft.com/office/drawing/2014/main" id="{EAEEA677-085E-8B4E-818F-A126B0E853BC}"/>
              </a:ext>
            </a:extLst>
          </p:cNvPr>
          <p:cNvSpPr>
            <a:spLocks/>
          </p:cNvSpPr>
          <p:nvPr/>
        </p:nvSpPr>
        <p:spPr bwMode="auto">
          <a:xfrm rot="2396971">
            <a:off x="6777038" y="4441825"/>
            <a:ext cx="350837" cy="742950"/>
          </a:xfrm>
          <a:custGeom>
            <a:avLst/>
            <a:gdLst>
              <a:gd name="T0" fmla="*/ 384 w 384"/>
              <a:gd name="T1" fmla="*/ 288 h 288"/>
              <a:gd name="T2" fmla="*/ 288 w 384"/>
              <a:gd name="T3" fmla="*/ 144 h 288"/>
              <a:gd name="T4" fmla="*/ 144 w 384"/>
              <a:gd name="T5" fmla="*/ 48 h 288"/>
              <a:gd name="T6" fmla="*/ 0 w 384"/>
              <a:gd name="T7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288">
                <a:moveTo>
                  <a:pt x="384" y="288"/>
                </a:moveTo>
                <a:cubicBezTo>
                  <a:pt x="356" y="236"/>
                  <a:pt x="328" y="184"/>
                  <a:pt x="288" y="144"/>
                </a:cubicBezTo>
                <a:cubicBezTo>
                  <a:pt x="248" y="104"/>
                  <a:pt x="192" y="72"/>
                  <a:pt x="144" y="48"/>
                </a:cubicBezTo>
                <a:cubicBezTo>
                  <a:pt x="96" y="24"/>
                  <a:pt x="24" y="8"/>
                  <a:pt x="0" y="0"/>
                </a:cubicBezTo>
              </a:path>
            </a:pathLst>
          </a:custGeom>
          <a:noFill/>
          <a:ln w="38100" cmpd="sng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Line 12">
            <a:extLst>
              <a:ext uri="{FF2B5EF4-FFF2-40B4-BE49-F238E27FC236}">
                <a16:creationId xmlns:a16="http://schemas.microsoft.com/office/drawing/2014/main" id="{4A719F44-EFFD-9840-A955-F248C0C531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4876800"/>
            <a:ext cx="990600" cy="533400"/>
          </a:xfrm>
          <a:prstGeom prst="line">
            <a:avLst/>
          </a:prstGeom>
          <a:noFill/>
          <a:ln w="38100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CE05847-CAE4-044E-8B87-4ABA78F3D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Flat Downhill Limit Rotated</a:t>
            </a:r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F52EA368-C4CB-B145-9220-D86107E8F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209800"/>
            <a:ext cx="16002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654" name="Picture 6">
            <a:extLst>
              <a:ext uri="{FF2B5EF4-FFF2-40B4-BE49-F238E27FC236}">
                <a16:creationId xmlns:a16="http://schemas.microsoft.com/office/drawing/2014/main" id="{32ED97E8-708B-8C4F-9B1B-91E1301FB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03363"/>
            <a:ext cx="6248400" cy="482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5" name="Text Box 7">
            <a:extLst>
              <a:ext uri="{FF2B5EF4-FFF2-40B4-BE49-F238E27FC236}">
                <a16:creationId xmlns:a16="http://schemas.microsoft.com/office/drawing/2014/main" id="{2AA1B53F-0AFB-5442-B79D-839E33F75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638800"/>
            <a:ext cx="611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80"/>
                </a:solidFill>
              </a:rPr>
              <a:t>15°</a:t>
            </a:r>
            <a:endParaRPr lang="en-US" altLang="en-US"/>
          </a:p>
        </p:txBody>
      </p:sp>
      <p:sp>
        <p:nvSpPr>
          <p:cNvPr id="27656" name="Arc 8">
            <a:extLst>
              <a:ext uri="{FF2B5EF4-FFF2-40B4-BE49-F238E27FC236}">
                <a16:creationId xmlns:a16="http://schemas.microsoft.com/office/drawing/2014/main" id="{A3FA1584-9F59-DE45-97E9-0B25F80F45E1}"/>
              </a:ext>
            </a:extLst>
          </p:cNvPr>
          <p:cNvSpPr>
            <a:spLocks/>
          </p:cNvSpPr>
          <p:nvPr/>
        </p:nvSpPr>
        <p:spPr bwMode="auto">
          <a:xfrm flipH="1">
            <a:off x="4572000" y="5232400"/>
            <a:ext cx="1219200" cy="823913"/>
          </a:xfrm>
          <a:custGeom>
            <a:avLst/>
            <a:gdLst>
              <a:gd name="G0" fmla="+- 0 0 0"/>
              <a:gd name="G1" fmla="+- 1871 0 0"/>
              <a:gd name="G2" fmla="+- 21600 0 0"/>
              <a:gd name="T0" fmla="*/ 21518 w 21600"/>
              <a:gd name="T1" fmla="*/ 0 h 15333"/>
              <a:gd name="T2" fmla="*/ 16891 w 21600"/>
              <a:gd name="T3" fmla="*/ 15333 h 15333"/>
              <a:gd name="T4" fmla="*/ 0 w 21600"/>
              <a:gd name="T5" fmla="*/ 1871 h 15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5333" fill="none" extrusionOk="0">
                <a:moveTo>
                  <a:pt x="21518" y="-1"/>
                </a:moveTo>
                <a:cubicBezTo>
                  <a:pt x="21572" y="622"/>
                  <a:pt x="21600" y="1246"/>
                  <a:pt x="21600" y="1871"/>
                </a:cubicBezTo>
                <a:cubicBezTo>
                  <a:pt x="21600" y="6762"/>
                  <a:pt x="19939" y="11508"/>
                  <a:pt x="16891" y="15333"/>
                </a:cubicBezTo>
              </a:path>
              <a:path w="21600" h="15333" stroke="0" extrusionOk="0">
                <a:moveTo>
                  <a:pt x="21518" y="-1"/>
                </a:moveTo>
                <a:cubicBezTo>
                  <a:pt x="21572" y="622"/>
                  <a:pt x="21600" y="1246"/>
                  <a:pt x="21600" y="1871"/>
                </a:cubicBezTo>
                <a:cubicBezTo>
                  <a:pt x="21600" y="6762"/>
                  <a:pt x="19939" y="11508"/>
                  <a:pt x="16891" y="15333"/>
                </a:cubicBezTo>
                <a:lnTo>
                  <a:pt x="0" y="1871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Line 9">
            <a:extLst>
              <a:ext uri="{FF2B5EF4-FFF2-40B4-BE49-F238E27FC236}">
                <a16:creationId xmlns:a16="http://schemas.microsoft.com/office/drawing/2014/main" id="{0890542E-DFA4-8C41-A5A7-101F462C96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5638800"/>
            <a:ext cx="914400" cy="152400"/>
          </a:xfrm>
          <a:prstGeom prst="line">
            <a:avLst/>
          </a:prstGeom>
          <a:noFill/>
          <a:ln w="19050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2B40E47-EA1A-BC40-8588-B9B9E680BC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Composite Flat Position Ranges</a:t>
            </a:r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id="{E442CA88-A84E-D54D-B651-B08A44DF9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95563"/>
            <a:ext cx="5227638" cy="403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Text Box 4">
            <a:extLst>
              <a:ext uri="{FF2B5EF4-FFF2-40B4-BE49-F238E27FC236}">
                <a16:creationId xmlns:a16="http://schemas.microsoft.com/office/drawing/2014/main" id="{9928F501-11C4-DC42-9645-133041A47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110163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30°</a:t>
            </a:r>
          </a:p>
        </p:txBody>
      </p:sp>
      <p:sp>
        <p:nvSpPr>
          <p:cNvPr id="29701" name="Line 5">
            <a:extLst>
              <a:ext uri="{FF2B5EF4-FFF2-40B4-BE49-F238E27FC236}">
                <a16:creationId xmlns:a16="http://schemas.microsoft.com/office/drawing/2014/main" id="{FFB7A67F-FE74-4248-ACD3-AD61BDD3DE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78300" y="3929063"/>
            <a:ext cx="152400" cy="292100"/>
          </a:xfrm>
          <a:prstGeom prst="line">
            <a:avLst/>
          </a:prstGeom>
          <a:noFill/>
          <a:ln w="28575">
            <a:solidFill>
              <a:srgbClr val="FF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Line 6">
            <a:extLst>
              <a:ext uri="{FF2B5EF4-FFF2-40B4-BE49-F238E27FC236}">
                <a16:creationId xmlns:a16="http://schemas.microsoft.com/office/drawing/2014/main" id="{9ACFB4A8-C50A-F141-B9AB-0B477FDEDB4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900" y="5834063"/>
            <a:ext cx="139700" cy="254000"/>
          </a:xfrm>
          <a:prstGeom prst="line">
            <a:avLst/>
          </a:prstGeom>
          <a:noFill/>
          <a:ln w="28575">
            <a:solidFill>
              <a:srgbClr val="FF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Line 7">
            <a:extLst>
              <a:ext uri="{FF2B5EF4-FFF2-40B4-BE49-F238E27FC236}">
                <a16:creationId xmlns:a16="http://schemas.microsoft.com/office/drawing/2014/main" id="{81525896-7A71-FD42-AA94-A652ED0596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60700" y="5072063"/>
            <a:ext cx="901700" cy="165100"/>
          </a:xfrm>
          <a:prstGeom prst="line">
            <a:avLst/>
          </a:prstGeom>
          <a:noFill/>
          <a:ln w="28575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Line 13">
            <a:extLst>
              <a:ext uri="{FF2B5EF4-FFF2-40B4-BE49-F238E27FC236}">
                <a16:creationId xmlns:a16="http://schemas.microsoft.com/office/drawing/2014/main" id="{BC2EDFAD-F3A2-2040-A192-55C48A4D761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4424363"/>
            <a:ext cx="1447800" cy="228600"/>
          </a:xfrm>
          <a:prstGeom prst="line">
            <a:avLst/>
          </a:prstGeom>
          <a:noFill/>
          <a:ln w="28575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Text Box 14">
            <a:extLst>
              <a:ext uri="{FF2B5EF4-FFF2-40B4-BE49-F238E27FC236}">
                <a16:creationId xmlns:a16="http://schemas.microsoft.com/office/drawing/2014/main" id="{FF87E597-3597-4947-80B4-92F4F02FF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442436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60°</a:t>
            </a:r>
          </a:p>
        </p:txBody>
      </p:sp>
      <p:sp>
        <p:nvSpPr>
          <p:cNvPr id="29711" name="Line 15">
            <a:extLst>
              <a:ext uri="{FF2B5EF4-FFF2-40B4-BE49-F238E27FC236}">
                <a16:creationId xmlns:a16="http://schemas.microsoft.com/office/drawing/2014/main" id="{F6028456-BA15-C046-94A6-7DB2621F080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65725" y="4227513"/>
            <a:ext cx="3216275" cy="501650"/>
          </a:xfrm>
          <a:prstGeom prst="line">
            <a:avLst/>
          </a:prstGeom>
          <a:noFill/>
          <a:ln w="28575">
            <a:solidFill>
              <a:srgbClr val="FF0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Arc 18">
            <a:extLst>
              <a:ext uri="{FF2B5EF4-FFF2-40B4-BE49-F238E27FC236}">
                <a16:creationId xmlns:a16="http://schemas.microsoft.com/office/drawing/2014/main" id="{47F92606-74BA-9240-BF41-04FE126F20E2}"/>
              </a:ext>
            </a:extLst>
          </p:cNvPr>
          <p:cNvSpPr>
            <a:spLocks/>
          </p:cNvSpPr>
          <p:nvPr/>
        </p:nvSpPr>
        <p:spPr bwMode="auto">
          <a:xfrm>
            <a:off x="6705600" y="4043363"/>
            <a:ext cx="1524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Arc 19">
            <a:extLst>
              <a:ext uri="{FF2B5EF4-FFF2-40B4-BE49-F238E27FC236}">
                <a16:creationId xmlns:a16="http://schemas.microsoft.com/office/drawing/2014/main" id="{2128D951-79F5-A04D-A9F6-18AABB6B6CDE}"/>
              </a:ext>
            </a:extLst>
          </p:cNvPr>
          <p:cNvSpPr>
            <a:spLocks/>
          </p:cNvSpPr>
          <p:nvPr/>
        </p:nvSpPr>
        <p:spPr bwMode="auto">
          <a:xfrm flipV="1">
            <a:off x="6629400" y="4424363"/>
            <a:ext cx="228600" cy="533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Freeform 22">
            <a:extLst>
              <a:ext uri="{FF2B5EF4-FFF2-40B4-BE49-F238E27FC236}">
                <a16:creationId xmlns:a16="http://schemas.microsoft.com/office/drawing/2014/main" id="{C2704664-C022-2344-A191-B5FCA872046C}"/>
              </a:ext>
            </a:extLst>
          </p:cNvPr>
          <p:cNvSpPr>
            <a:spLocks/>
          </p:cNvSpPr>
          <p:nvPr/>
        </p:nvSpPr>
        <p:spPr bwMode="auto">
          <a:xfrm>
            <a:off x="3986213" y="4195763"/>
            <a:ext cx="204787" cy="1651000"/>
          </a:xfrm>
          <a:custGeom>
            <a:avLst/>
            <a:gdLst>
              <a:gd name="T0" fmla="*/ 129 w 129"/>
              <a:gd name="T1" fmla="*/ 0 h 1040"/>
              <a:gd name="T2" fmla="*/ 35 w 129"/>
              <a:gd name="T3" fmla="*/ 258 h 1040"/>
              <a:gd name="T4" fmla="*/ 1 w 129"/>
              <a:gd name="T5" fmla="*/ 558 h 1040"/>
              <a:gd name="T6" fmla="*/ 31 w 129"/>
              <a:gd name="T7" fmla="*/ 790 h 1040"/>
              <a:gd name="T8" fmla="*/ 107 w 129"/>
              <a:gd name="T9" fmla="*/ 1040 h 1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040">
                <a:moveTo>
                  <a:pt x="129" y="0"/>
                </a:moveTo>
                <a:cubicBezTo>
                  <a:pt x="113" y="43"/>
                  <a:pt x="56" y="165"/>
                  <a:pt x="35" y="258"/>
                </a:cubicBezTo>
                <a:cubicBezTo>
                  <a:pt x="14" y="351"/>
                  <a:pt x="2" y="469"/>
                  <a:pt x="1" y="558"/>
                </a:cubicBezTo>
                <a:cubicBezTo>
                  <a:pt x="0" y="647"/>
                  <a:pt x="13" y="710"/>
                  <a:pt x="31" y="790"/>
                </a:cubicBezTo>
                <a:cubicBezTo>
                  <a:pt x="49" y="870"/>
                  <a:pt x="91" y="988"/>
                  <a:pt x="107" y="1040"/>
                </a:cubicBezTo>
              </a:path>
            </a:pathLst>
          </a:custGeom>
          <a:noFill/>
          <a:ln w="38100" cmpd="sng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8A3E2341-8A2D-2841-9F44-8A9DC384B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514600"/>
            <a:ext cx="7772400" cy="1143000"/>
          </a:xfrm>
        </p:spPr>
        <p:txBody>
          <a:bodyPr/>
          <a:lstStyle/>
          <a:p>
            <a:r>
              <a:rPr lang="en-US" altLang="en-US" dirty="0"/>
              <a:t>Compare this range to 1G. . 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993F27DA-731A-6543-9EE8-67D879E04D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Testing Position 1G/PA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D39AF1C8-4160-E843-8F90-909D99D9A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038600"/>
            <a:ext cx="12192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5300" name="Line 4">
            <a:extLst>
              <a:ext uri="{FF2B5EF4-FFF2-40B4-BE49-F238E27FC236}">
                <a16:creationId xmlns:a16="http://schemas.microsoft.com/office/drawing/2014/main" id="{AF8A41BD-B9F0-364E-A7D6-C5B347E46A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1910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Freeform 5">
            <a:extLst>
              <a:ext uri="{FF2B5EF4-FFF2-40B4-BE49-F238E27FC236}">
                <a16:creationId xmlns:a16="http://schemas.microsoft.com/office/drawing/2014/main" id="{C4A88368-0645-0746-89F9-FF46C52DFACB}"/>
              </a:ext>
            </a:extLst>
          </p:cNvPr>
          <p:cNvSpPr>
            <a:spLocks/>
          </p:cNvSpPr>
          <p:nvPr/>
        </p:nvSpPr>
        <p:spPr bwMode="auto">
          <a:xfrm>
            <a:off x="2238375" y="2371725"/>
            <a:ext cx="5051425" cy="2619375"/>
          </a:xfrm>
          <a:custGeom>
            <a:avLst/>
            <a:gdLst>
              <a:gd name="T0" fmla="*/ 3166 w 3182"/>
              <a:gd name="T1" fmla="*/ 402 h 1650"/>
              <a:gd name="T2" fmla="*/ 3182 w 3182"/>
              <a:gd name="T3" fmla="*/ 530 h 1650"/>
              <a:gd name="T4" fmla="*/ 1352 w 3182"/>
              <a:gd name="T5" fmla="*/ 1650 h 1650"/>
              <a:gd name="T6" fmla="*/ 584 w 3182"/>
              <a:gd name="T7" fmla="*/ 1302 h 1650"/>
              <a:gd name="T8" fmla="*/ 734 w 3182"/>
              <a:gd name="T9" fmla="*/ 1284 h 1650"/>
              <a:gd name="T10" fmla="*/ 806 w 3182"/>
              <a:gd name="T11" fmla="*/ 1246 h 1650"/>
              <a:gd name="T12" fmla="*/ 1351 w 3182"/>
              <a:gd name="T13" fmla="*/ 1481 h 1650"/>
              <a:gd name="T14" fmla="*/ 3166 w 3182"/>
              <a:gd name="T15" fmla="*/ 406 h 1650"/>
              <a:gd name="T16" fmla="*/ 1872 w 3182"/>
              <a:gd name="T17" fmla="*/ 0 h 1650"/>
              <a:gd name="T18" fmla="*/ 0 w 3182"/>
              <a:gd name="T19" fmla="*/ 888 h 1650"/>
              <a:gd name="T20" fmla="*/ 518 w 3182"/>
              <a:gd name="T21" fmla="*/ 1118 h 1650"/>
              <a:gd name="T22" fmla="*/ 534 w 3182"/>
              <a:gd name="T23" fmla="*/ 1210 h 1650"/>
              <a:gd name="T24" fmla="*/ 590 w 3182"/>
              <a:gd name="T25" fmla="*/ 1306 h 1650"/>
              <a:gd name="T26" fmla="*/ 2 w 3182"/>
              <a:gd name="T27" fmla="*/ 1012 h 1650"/>
              <a:gd name="T28" fmla="*/ 4 w 3182"/>
              <a:gd name="T29" fmla="*/ 888 h 1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82" h="1650">
                <a:moveTo>
                  <a:pt x="3166" y="402"/>
                </a:moveTo>
                <a:lnTo>
                  <a:pt x="3182" y="530"/>
                </a:lnTo>
                <a:lnTo>
                  <a:pt x="1352" y="1650"/>
                </a:lnTo>
                <a:lnTo>
                  <a:pt x="584" y="1302"/>
                </a:lnTo>
                <a:lnTo>
                  <a:pt x="734" y="1284"/>
                </a:lnTo>
                <a:lnTo>
                  <a:pt x="806" y="1246"/>
                </a:lnTo>
                <a:lnTo>
                  <a:pt x="1351" y="1481"/>
                </a:lnTo>
                <a:lnTo>
                  <a:pt x="3166" y="406"/>
                </a:lnTo>
                <a:lnTo>
                  <a:pt x="1872" y="0"/>
                </a:lnTo>
                <a:lnTo>
                  <a:pt x="0" y="888"/>
                </a:lnTo>
                <a:lnTo>
                  <a:pt x="518" y="1118"/>
                </a:lnTo>
                <a:lnTo>
                  <a:pt x="534" y="1210"/>
                </a:lnTo>
                <a:lnTo>
                  <a:pt x="590" y="1306"/>
                </a:lnTo>
                <a:lnTo>
                  <a:pt x="2" y="1012"/>
                </a:lnTo>
                <a:lnTo>
                  <a:pt x="4" y="88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Line 6">
            <a:extLst>
              <a:ext uri="{FF2B5EF4-FFF2-40B4-BE49-F238E27FC236}">
                <a16:creationId xmlns:a16="http://schemas.microsoft.com/office/drawing/2014/main" id="{EDBA57DB-254D-DC4B-AF85-1B2255136D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8325" y="474027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Freeform 7">
            <a:extLst>
              <a:ext uri="{FF2B5EF4-FFF2-40B4-BE49-F238E27FC236}">
                <a16:creationId xmlns:a16="http://schemas.microsoft.com/office/drawing/2014/main" id="{2609DA9D-7250-5340-8EF1-C0337BADB20A}"/>
              </a:ext>
            </a:extLst>
          </p:cNvPr>
          <p:cNvSpPr>
            <a:spLocks/>
          </p:cNvSpPr>
          <p:nvPr/>
        </p:nvSpPr>
        <p:spPr bwMode="auto">
          <a:xfrm>
            <a:off x="3048000" y="2597150"/>
            <a:ext cx="3400425" cy="1847850"/>
          </a:xfrm>
          <a:custGeom>
            <a:avLst/>
            <a:gdLst>
              <a:gd name="T0" fmla="*/ 1902 w 2142"/>
              <a:gd name="T1" fmla="*/ 16 h 1164"/>
              <a:gd name="T2" fmla="*/ 1964 w 2142"/>
              <a:gd name="T3" fmla="*/ 0 h 1164"/>
              <a:gd name="T4" fmla="*/ 2038 w 2142"/>
              <a:gd name="T5" fmla="*/ 8 h 1164"/>
              <a:gd name="T6" fmla="*/ 2108 w 2142"/>
              <a:gd name="T7" fmla="*/ 46 h 1164"/>
              <a:gd name="T8" fmla="*/ 2142 w 2142"/>
              <a:gd name="T9" fmla="*/ 102 h 1164"/>
              <a:gd name="T10" fmla="*/ 288 w 2142"/>
              <a:gd name="T11" fmla="*/ 1100 h 1164"/>
              <a:gd name="T12" fmla="*/ 240 w 2142"/>
              <a:gd name="T13" fmla="*/ 1148 h 1164"/>
              <a:gd name="T14" fmla="*/ 170 w 2142"/>
              <a:gd name="T15" fmla="*/ 1164 h 1164"/>
              <a:gd name="T16" fmla="*/ 90 w 2142"/>
              <a:gd name="T17" fmla="*/ 1162 h 1164"/>
              <a:gd name="T18" fmla="*/ 40 w 2142"/>
              <a:gd name="T19" fmla="*/ 1114 h 1164"/>
              <a:gd name="T20" fmla="*/ 16 w 2142"/>
              <a:gd name="T21" fmla="*/ 1046 h 1164"/>
              <a:gd name="T22" fmla="*/ 0 w 2142"/>
              <a:gd name="T23" fmla="*/ 970 h 1164"/>
              <a:gd name="T24" fmla="*/ 1902 w 2142"/>
              <a:gd name="T25" fmla="*/ 16 h 1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42" h="1164">
                <a:moveTo>
                  <a:pt x="1902" y="16"/>
                </a:moveTo>
                <a:lnTo>
                  <a:pt x="1964" y="0"/>
                </a:lnTo>
                <a:lnTo>
                  <a:pt x="2038" y="8"/>
                </a:lnTo>
                <a:lnTo>
                  <a:pt x="2108" y="46"/>
                </a:lnTo>
                <a:lnTo>
                  <a:pt x="2142" y="102"/>
                </a:lnTo>
                <a:lnTo>
                  <a:pt x="288" y="1100"/>
                </a:lnTo>
                <a:lnTo>
                  <a:pt x="240" y="1148"/>
                </a:lnTo>
                <a:lnTo>
                  <a:pt x="170" y="1164"/>
                </a:lnTo>
                <a:lnTo>
                  <a:pt x="90" y="1162"/>
                </a:lnTo>
                <a:lnTo>
                  <a:pt x="40" y="1114"/>
                </a:lnTo>
                <a:lnTo>
                  <a:pt x="16" y="1046"/>
                </a:lnTo>
                <a:lnTo>
                  <a:pt x="0" y="970"/>
                </a:lnTo>
                <a:lnTo>
                  <a:pt x="1902" y="16"/>
                </a:lnTo>
                <a:close/>
              </a:path>
            </a:pathLst>
          </a:custGeom>
          <a:solidFill>
            <a:schemeClr val="accent1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Freeform 8">
            <a:extLst>
              <a:ext uri="{FF2B5EF4-FFF2-40B4-BE49-F238E27FC236}">
                <a16:creationId xmlns:a16="http://schemas.microsoft.com/office/drawing/2014/main" id="{755EB81A-6DF4-A44D-BB9F-63A64317C987}"/>
              </a:ext>
            </a:extLst>
          </p:cNvPr>
          <p:cNvSpPr>
            <a:spLocks/>
          </p:cNvSpPr>
          <p:nvPr/>
        </p:nvSpPr>
        <p:spPr bwMode="auto">
          <a:xfrm>
            <a:off x="3048000" y="4114800"/>
            <a:ext cx="457200" cy="228600"/>
          </a:xfrm>
          <a:custGeom>
            <a:avLst/>
            <a:gdLst>
              <a:gd name="T0" fmla="*/ 0 w 288"/>
              <a:gd name="T1" fmla="*/ 0 h 144"/>
              <a:gd name="T2" fmla="*/ 96 w 288"/>
              <a:gd name="T3" fmla="*/ 0 h 144"/>
              <a:gd name="T4" fmla="*/ 192 w 288"/>
              <a:gd name="T5" fmla="*/ 48 h 144"/>
              <a:gd name="T6" fmla="*/ 240 w 288"/>
              <a:gd name="T7" fmla="*/ 96 h 144"/>
              <a:gd name="T8" fmla="*/ 288 w 288"/>
              <a:gd name="T9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144">
                <a:moveTo>
                  <a:pt x="0" y="0"/>
                </a:moveTo>
                <a:lnTo>
                  <a:pt x="96" y="0"/>
                </a:lnTo>
                <a:lnTo>
                  <a:pt x="192" y="48"/>
                </a:lnTo>
                <a:lnTo>
                  <a:pt x="240" y="96"/>
                </a:lnTo>
                <a:lnTo>
                  <a:pt x="288" y="144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5" name="Line 9">
            <a:extLst>
              <a:ext uri="{FF2B5EF4-FFF2-40B4-BE49-F238E27FC236}">
                <a16:creationId xmlns:a16="http://schemas.microsoft.com/office/drawing/2014/main" id="{1E246511-95D6-7348-8F4C-4A234F628E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2667000"/>
            <a:ext cx="396240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6" name="Line 10">
            <a:extLst>
              <a:ext uri="{FF2B5EF4-FFF2-40B4-BE49-F238E27FC236}">
                <a16:creationId xmlns:a16="http://schemas.microsoft.com/office/drawing/2014/main" id="{C726C6B9-4270-9F4E-95FE-E8613D3087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2667000"/>
            <a:ext cx="4038600" cy="1600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Line 11">
            <a:extLst>
              <a:ext uri="{FF2B5EF4-FFF2-40B4-BE49-F238E27FC236}">
                <a16:creationId xmlns:a16="http://schemas.microsoft.com/office/drawing/2014/main" id="{851BB60E-56AA-D14B-A286-61736534A6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2286000"/>
            <a:ext cx="5486400" cy="2895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Text Box 12">
            <a:extLst>
              <a:ext uri="{FF2B5EF4-FFF2-40B4-BE49-F238E27FC236}">
                <a16:creationId xmlns:a16="http://schemas.microsoft.com/office/drawing/2014/main" id="{570E6156-BD91-ED44-8E8A-A6D90BC78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495800"/>
            <a:ext cx="838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±15°</a:t>
            </a:r>
          </a:p>
        </p:txBody>
      </p:sp>
      <p:sp>
        <p:nvSpPr>
          <p:cNvPr id="55309" name="Text Box 13">
            <a:extLst>
              <a:ext uri="{FF2B5EF4-FFF2-40B4-BE49-F238E27FC236}">
                <a16:creationId xmlns:a16="http://schemas.microsoft.com/office/drawing/2014/main" id="{F1E543E1-16AB-C14C-8584-F726F272C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286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Weld Axis Horizontal</a:t>
            </a:r>
          </a:p>
        </p:txBody>
      </p:sp>
      <p:sp>
        <p:nvSpPr>
          <p:cNvPr id="55310" name="Text Box 14">
            <a:extLst>
              <a:ext uri="{FF2B5EF4-FFF2-40B4-BE49-F238E27FC236}">
                <a16:creationId xmlns:a16="http://schemas.microsoft.com/office/drawing/2014/main" id="{A25A2566-1A6F-6940-8A6F-47D0A616B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4958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Plate Horizontal</a:t>
            </a:r>
          </a:p>
        </p:txBody>
      </p:sp>
      <p:sp>
        <p:nvSpPr>
          <p:cNvPr id="55311" name="Line 15">
            <a:extLst>
              <a:ext uri="{FF2B5EF4-FFF2-40B4-BE49-F238E27FC236}">
                <a16:creationId xmlns:a16="http://schemas.microsoft.com/office/drawing/2014/main" id="{23ED334D-6AD3-334C-A56A-FF6FA257B4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21336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2" name="Line 16">
            <a:extLst>
              <a:ext uri="{FF2B5EF4-FFF2-40B4-BE49-F238E27FC236}">
                <a16:creationId xmlns:a16="http://schemas.microsoft.com/office/drawing/2014/main" id="{F0785C22-301F-514C-906A-D4DBA7084248}"/>
              </a:ext>
            </a:extLst>
          </p:cNvPr>
          <p:cNvSpPr>
            <a:spLocks noChangeShapeType="1"/>
          </p:cNvSpPr>
          <p:nvPr/>
        </p:nvSpPr>
        <p:spPr bwMode="auto">
          <a:xfrm rot="424146">
            <a:off x="4346575" y="2138363"/>
            <a:ext cx="457200" cy="1295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3" name="Line 17">
            <a:extLst>
              <a:ext uri="{FF2B5EF4-FFF2-40B4-BE49-F238E27FC236}">
                <a16:creationId xmlns:a16="http://schemas.microsoft.com/office/drawing/2014/main" id="{A63A3EBC-D699-8642-B092-0C84510694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2362200"/>
            <a:ext cx="304800" cy="1143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4" name="Arc 18">
            <a:extLst>
              <a:ext uri="{FF2B5EF4-FFF2-40B4-BE49-F238E27FC236}">
                <a16:creationId xmlns:a16="http://schemas.microsoft.com/office/drawing/2014/main" id="{D8BAA8D2-FEF3-244A-81F8-2498AA0382F1}"/>
              </a:ext>
            </a:extLst>
          </p:cNvPr>
          <p:cNvSpPr>
            <a:spLocks/>
          </p:cNvSpPr>
          <p:nvPr/>
        </p:nvSpPr>
        <p:spPr bwMode="auto">
          <a:xfrm>
            <a:off x="4419600" y="1752600"/>
            <a:ext cx="838200" cy="457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±15°</a:t>
            </a:r>
          </a:p>
        </p:txBody>
      </p:sp>
      <p:grpSp>
        <p:nvGrpSpPr>
          <p:cNvPr id="55315" name="Group 19">
            <a:extLst>
              <a:ext uri="{FF2B5EF4-FFF2-40B4-BE49-F238E27FC236}">
                <a16:creationId xmlns:a16="http://schemas.microsoft.com/office/drawing/2014/main" id="{1C2396EF-0CB9-E74E-91A3-E1EDEC00E9EC}"/>
              </a:ext>
            </a:extLst>
          </p:cNvPr>
          <p:cNvGrpSpPr>
            <a:grpSpLocks/>
          </p:cNvGrpSpPr>
          <p:nvPr/>
        </p:nvGrpSpPr>
        <p:grpSpPr bwMode="auto">
          <a:xfrm rot="1176144">
            <a:off x="4419600" y="2305050"/>
            <a:ext cx="598488" cy="133350"/>
            <a:chOff x="2784" y="1356"/>
            <a:chExt cx="377" cy="84"/>
          </a:xfrm>
        </p:grpSpPr>
        <p:sp>
          <p:nvSpPr>
            <p:cNvPr id="55316" name="Arc 20">
              <a:extLst>
                <a:ext uri="{FF2B5EF4-FFF2-40B4-BE49-F238E27FC236}">
                  <a16:creationId xmlns:a16="http://schemas.microsoft.com/office/drawing/2014/main" id="{10CF9A43-3B7A-2D4A-857D-D6A1FB37F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1356"/>
              <a:ext cx="185" cy="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6686"/>
                <a:gd name="T1" fmla="*/ 0 h 21600"/>
                <a:gd name="T2" fmla="*/ 16686 w 16686"/>
                <a:gd name="T3" fmla="*/ 7885 h 21600"/>
                <a:gd name="T4" fmla="*/ 0 w 1668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686" h="21600" fill="none" extrusionOk="0">
                  <a:moveTo>
                    <a:pt x="0" y="0"/>
                  </a:moveTo>
                  <a:cubicBezTo>
                    <a:pt x="6461" y="0"/>
                    <a:pt x="12583" y="2892"/>
                    <a:pt x="16686" y="7884"/>
                  </a:cubicBezTo>
                </a:path>
                <a:path w="16686" h="21600" stroke="0" extrusionOk="0">
                  <a:moveTo>
                    <a:pt x="0" y="0"/>
                  </a:moveTo>
                  <a:cubicBezTo>
                    <a:pt x="6461" y="0"/>
                    <a:pt x="12583" y="2892"/>
                    <a:pt x="16686" y="788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7" name="Arc 21">
              <a:extLst>
                <a:ext uri="{FF2B5EF4-FFF2-40B4-BE49-F238E27FC236}">
                  <a16:creationId xmlns:a16="http://schemas.microsoft.com/office/drawing/2014/main" id="{C2C428B0-EEAE-BA4D-ADC4-42174D9BC8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784" y="1356"/>
              <a:ext cx="185" cy="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6686"/>
                <a:gd name="T1" fmla="*/ 0 h 21600"/>
                <a:gd name="T2" fmla="*/ 16686 w 16686"/>
                <a:gd name="T3" fmla="*/ 7885 h 21600"/>
                <a:gd name="T4" fmla="*/ 0 w 1668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686" h="21600" fill="none" extrusionOk="0">
                  <a:moveTo>
                    <a:pt x="0" y="0"/>
                  </a:moveTo>
                  <a:cubicBezTo>
                    <a:pt x="6461" y="0"/>
                    <a:pt x="12583" y="2892"/>
                    <a:pt x="16686" y="7884"/>
                  </a:cubicBezTo>
                </a:path>
                <a:path w="16686" h="21600" stroke="0" extrusionOk="0">
                  <a:moveTo>
                    <a:pt x="0" y="0"/>
                  </a:moveTo>
                  <a:cubicBezTo>
                    <a:pt x="6461" y="0"/>
                    <a:pt x="12583" y="2892"/>
                    <a:pt x="16686" y="788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FAF88B0A-F90A-444D-AFCE-C23B5DE2A0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514600"/>
            <a:ext cx="7772400" cy="1143000"/>
          </a:xfrm>
        </p:spPr>
        <p:txBody>
          <a:bodyPr/>
          <a:lstStyle/>
          <a:p>
            <a:r>
              <a:rPr lang="en-US" altLang="en-US"/>
              <a:t>Flat ≠ 1G !!!!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E4BFD6C-0EED-3744-B2EF-DE13E97734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Welding Positions</a:t>
            </a:r>
          </a:p>
        </p:txBody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id="{E7399EEE-E506-5540-B81E-CEFB5722C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828800"/>
            <a:ext cx="739140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altLang="en-US" sz="1800">
                <a:latin typeface="Arial" panose="020B0604020202020204" pitchFamily="34" charset="0"/>
              </a:rPr>
              <a:t>Tabulation of Positions of Groove Welds</a:t>
            </a:r>
          </a:p>
          <a:p>
            <a:pPr>
              <a:spcBef>
                <a:spcPct val="10000"/>
              </a:spcBef>
            </a:pPr>
            <a:endParaRPr lang="en-US" altLang="en-US" sz="1400">
              <a:latin typeface="Arial" panose="020B0604020202020204" pitchFamily="34" charset="0"/>
            </a:endParaRPr>
          </a:p>
          <a:p>
            <a:pPr>
              <a:spcBef>
                <a:spcPct val="10000"/>
              </a:spcBef>
            </a:pPr>
            <a:r>
              <a:rPr lang="en-US" altLang="en-US" sz="1600" u="sng">
                <a:latin typeface="Arial" panose="020B0604020202020204" pitchFamily="34" charset="0"/>
              </a:rPr>
              <a:t>Position</a:t>
            </a:r>
            <a:r>
              <a:rPr lang="en-US" altLang="en-US" sz="1600">
                <a:latin typeface="Arial" panose="020B0604020202020204" pitchFamily="34" charset="0"/>
              </a:rPr>
              <a:t>	</a:t>
            </a:r>
            <a:r>
              <a:rPr lang="en-US" altLang="en-US" sz="1600" u="sng">
                <a:latin typeface="Arial" panose="020B0604020202020204" pitchFamily="34" charset="0"/>
              </a:rPr>
              <a:t>Diagram Reference</a:t>
            </a:r>
            <a:r>
              <a:rPr lang="en-US" altLang="en-US" sz="1600">
                <a:latin typeface="Arial" panose="020B0604020202020204" pitchFamily="34" charset="0"/>
              </a:rPr>
              <a:t>		</a:t>
            </a:r>
            <a:r>
              <a:rPr lang="en-US" altLang="en-US" sz="1600" u="sng">
                <a:latin typeface="Arial" panose="020B0604020202020204" pitchFamily="34" charset="0"/>
              </a:rPr>
              <a:t>Inclination of Axis</a:t>
            </a:r>
            <a:r>
              <a:rPr lang="en-US" altLang="en-US" sz="1600">
                <a:latin typeface="Arial" panose="020B0604020202020204" pitchFamily="34" charset="0"/>
              </a:rPr>
              <a:t>	</a:t>
            </a:r>
            <a:r>
              <a:rPr lang="en-US" altLang="en-US" sz="1600" u="sng">
                <a:latin typeface="Arial" panose="020B0604020202020204" pitchFamily="34" charset="0"/>
              </a:rPr>
              <a:t>Rotation of Face</a:t>
            </a:r>
            <a:endParaRPr lang="en-US" altLang="en-US" sz="1600"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  <a:spcBef>
                <a:spcPct val="10000"/>
              </a:spcBef>
            </a:pPr>
            <a:r>
              <a:rPr lang="en-US" altLang="en-US" sz="1600">
                <a:latin typeface="Arial" panose="020B0604020202020204" pitchFamily="34" charset="0"/>
              </a:rPr>
              <a:t>Flat		A		0 to 15°</a:t>
            </a:r>
            <a:r>
              <a:rPr lang="en-US" altLang="en-US" sz="1600">
                <a:solidFill>
                  <a:srgbClr val="FF0080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>
                <a:latin typeface="Arial" panose="020B0604020202020204" pitchFamily="34" charset="0"/>
              </a:rPr>
              <a:t>	150 to 210°</a:t>
            </a:r>
          </a:p>
          <a:p>
            <a:pPr>
              <a:lnSpc>
                <a:spcPct val="130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rgbClr val="FF0080"/>
                </a:solidFill>
                <a:latin typeface="Arial" panose="020B0604020202020204" pitchFamily="34" charset="0"/>
              </a:rPr>
              <a:t>Horizontal	B</a:t>
            </a:r>
            <a:r>
              <a:rPr lang="en-US" altLang="en-US" sz="1600">
                <a:latin typeface="Arial" panose="020B0604020202020204" pitchFamily="34" charset="0"/>
              </a:rPr>
              <a:t>		</a:t>
            </a:r>
            <a:r>
              <a:rPr lang="en-US" altLang="en-US" sz="1600" b="1">
                <a:solidFill>
                  <a:srgbClr val="FF0080"/>
                </a:solidFill>
                <a:latin typeface="Arial" panose="020B0604020202020204" pitchFamily="34" charset="0"/>
              </a:rPr>
              <a:t>0 to 15°</a:t>
            </a:r>
            <a:r>
              <a:rPr lang="en-US" altLang="en-US" sz="1600">
                <a:latin typeface="Arial" panose="020B0604020202020204" pitchFamily="34" charset="0"/>
              </a:rPr>
              <a:t>		80 to 150°</a:t>
            </a:r>
          </a:p>
          <a:p>
            <a:pPr>
              <a:spcBef>
                <a:spcPct val="10000"/>
              </a:spcBef>
            </a:pPr>
            <a:r>
              <a:rPr lang="en-US" altLang="en-US" sz="1600">
                <a:latin typeface="Arial" panose="020B0604020202020204" pitchFamily="34" charset="0"/>
              </a:rPr>
              <a:t>						210 to 280°</a:t>
            </a:r>
          </a:p>
          <a:p>
            <a:pPr>
              <a:lnSpc>
                <a:spcPct val="140000"/>
              </a:lnSpc>
              <a:spcBef>
                <a:spcPct val="10000"/>
              </a:spcBef>
            </a:pPr>
            <a:r>
              <a:rPr lang="en-US" altLang="en-US" sz="1600">
                <a:latin typeface="Arial" panose="020B0604020202020204" pitchFamily="34" charset="0"/>
              </a:rPr>
              <a:t>Overhead		C		0 to 80°		0 to 80°</a:t>
            </a:r>
          </a:p>
          <a:p>
            <a:pPr>
              <a:spcBef>
                <a:spcPct val="10000"/>
              </a:spcBef>
            </a:pPr>
            <a:r>
              <a:rPr lang="en-US" altLang="en-US" sz="1600">
                <a:latin typeface="Arial" panose="020B0604020202020204" pitchFamily="34" charset="0"/>
              </a:rPr>
              <a:t>						210 to 360°</a:t>
            </a:r>
          </a:p>
          <a:p>
            <a:pPr>
              <a:lnSpc>
                <a:spcPct val="140000"/>
              </a:lnSpc>
              <a:spcBef>
                <a:spcPct val="10000"/>
              </a:spcBef>
            </a:pPr>
            <a:r>
              <a:rPr lang="en-US" altLang="en-US" sz="1600">
                <a:latin typeface="Arial" panose="020B0604020202020204" pitchFamily="34" charset="0"/>
              </a:rPr>
              <a:t>Vertical		D		15 to 80°		80 to 280°</a:t>
            </a:r>
          </a:p>
          <a:p>
            <a:pPr>
              <a:spcBef>
                <a:spcPct val="10000"/>
              </a:spcBef>
            </a:pPr>
            <a:r>
              <a:rPr lang="en-US" altLang="en-US" sz="1600">
                <a:latin typeface="Arial" panose="020B0604020202020204" pitchFamily="34" charset="0"/>
              </a:rPr>
              <a:t>		E		80 to 90°		0 to 360°</a:t>
            </a:r>
          </a:p>
          <a:p>
            <a:pPr>
              <a:spcBef>
                <a:spcPct val="10000"/>
              </a:spcBef>
            </a:pPr>
            <a:endParaRPr lang="en-US" altLang="en-US" sz="1600">
              <a:latin typeface="Arial" panose="020B0604020202020204" pitchFamily="34" charset="0"/>
            </a:endParaRPr>
          </a:p>
          <a:p>
            <a:pPr>
              <a:spcBef>
                <a:spcPct val="10000"/>
              </a:spcBef>
            </a:pPr>
            <a:r>
              <a:rPr lang="en-US" altLang="en-US" sz="1600">
                <a:latin typeface="Arial" panose="020B0604020202020204" pitchFamily="34" charset="0"/>
              </a:rPr>
              <a:t>How this table and the diagram on the previous page work are shown in the following diagrams</a:t>
            </a:r>
            <a:endParaRPr lang="en-US" altLang="en-US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>
            <a:extLst>
              <a:ext uri="{FF2B5EF4-FFF2-40B4-BE49-F238E27FC236}">
                <a16:creationId xmlns:a16="http://schemas.microsoft.com/office/drawing/2014/main" id="{B40D47F9-67B6-334E-A541-7C0BDE42D9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altLang="en-US"/>
              <a:t>Standard </a:t>
            </a:r>
            <a:r>
              <a:rPr lang="en-US" altLang="en-US" u="sng"/>
              <a:t>Test</a:t>
            </a:r>
            <a:r>
              <a:rPr lang="en-US" altLang="en-US"/>
              <a:t> Positions</a:t>
            </a:r>
          </a:p>
        </p:txBody>
      </p:sp>
      <p:pic>
        <p:nvPicPr>
          <p:cNvPr id="10" name="Picture 9" descr="A picture containing drawing, table&#10;&#10;Description automatically generated">
            <a:extLst>
              <a:ext uri="{FF2B5EF4-FFF2-40B4-BE49-F238E27FC236}">
                <a16:creationId xmlns:a16="http://schemas.microsoft.com/office/drawing/2014/main" id="{E37CD32E-D83E-5642-8C10-F03CFFAEA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9144000" cy="319119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9B6B4EA8-C3F8-AD4B-9AE1-219DA47C8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1143000"/>
          </a:xfrm>
        </p:spPr>
        <p:txBody>
          <a:bodyPr/>
          <a:lstStyle/>
          <a:p>
            <a:r>
              <a:rPr lang="en-US" altLang="en-US"/>
              <a:t>Horizontal Position Axis Inclined</a:t>
            </a:r>
          </a:p>
        </p:txBody>
      </p:sp>
      <p:pic>
        <p:nvPicPr>
          <p:cNvPr id="64515" name="Picture 3">
            <a:extLst>
              <a:ext uri="{FF2B5EF4-FFF2-40B4-BE49-F238E27FC236}">
                <a16:creationId xmlns:a16="http://schemas.microsoft.com/office/drawing/2014/main" id="{D91D686E-6F0B-0745-9F9E-154560540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79500"/>
            <a:ext cx="5249863" cy="554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6" name="Line 4">
            <a:extLst>
              <a:ext uri="{FF2B5EF4-FFF2-40B4-BE49-F238E27FC236}">
                <a16:creationId xmlns:a16="http://schemas.microsoft.com/office/drawing/2014/main" id="{E3FC2585-A4D2-B543-AB02-D11C50B1620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71600" y="5029200"/>
            <a:ext cx="2438400" cy="1524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Line 5">
            <a:extLst>
              <a:ext uri="{FF2B5EF4-FFF2-40B4-BE49-F238E27FC236}">
                <a16:creationId xmlns:a16="http://schemas.microsoft.com/office/drawing/2014/main" id="{080E580A-1B58-8640-9485-471CE42C40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5867400"/>
            <a:ext cx="2819400" cy="533400"/>
          </a:xfrm>
          <a:prstGeom prst="line">
            <a:avLst/>
          </a:prstGeom>
          <a:noFill/>
          <a:ln w="19050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Arc 6">
            <a:extLst>
              <a:ext uri="{FF2B5EF4-FFF2-40B4-BE49-F238E27FC236}">
                <a16:creationId xmlns:a16="http://schemas.microsoft.com/office/drawing/2014/main" id="{D4B83CF2-5205-C643-A63A-894FE12DD862}"/>
              </a:ext>
            </a:extLst>
          </p:cNvPr>
          <p:cNvSpPr>
            <a:spLocks/>
          </p:cNvSpPr>
          <p:nvPr/>
        </p:nvSpPr>
        <p:spPr bwMode="auto">
          <a:xfrm flipH="1">
            <a:off x="1600200" y="5029200"/>
            <a:ext cx="76200" cy="1219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Text Box 7">
            <a:extLst>
              <a:ext uri="{FF2B5EF4-FFF2-40B4-BE49-F238E27FC236}">
                <a16:creationId xmlns:a16="http://schemas.microsoft.com/office/drawing/2014/main" id="{CD695FFB-1FF0-5E46-8D78-2F4AB9032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3" y="5410200"/>
            <a:ext cx="61118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15°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BEBB9F1-E062-D247-9132-81D81EB9E4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 Horizontal Position</a:t>
            </a: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A1C71E30-C877-2F46-A819-509A41594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705600" cy="517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0DCF5C7-2C81-824A-9D43-28D1A3CD7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Horizontal Position Uphill Inclined Limit</a:t>
            </a:r>
          </a:p>
        </p:txBody>
      </p:sp>
      <p:pic>
        <p:nvPicPr>
          <p:cNvPr id="31747" name="Picture 3">
            <a:extLst>
              <a:ext uri="{FF2B5EF4-FFF2-40B4-BE49-F238E27FC236}">
                <a16:creationId xmlns:a16="http://schemas.microsoft.com/office/drawing/2014/main" id="{15EB7C1A-56DE-704F-AA8B-C2E69970E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61722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Text Box 4">
            <a:extLst>
              <a:ext uri="{FF2B5EF4-FFF2-40B4-BE49-F238E27FC236}">
                <a16:creationId xmlns:a16="http://schemas.microsoft.com/office/drawing/2014/main" id="{C86C1037-7DCA-704F-A869-5017CF6A4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724400"/>
            <a:ext cx="611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80"/>
                </a:solidFill>
              </a:rPr>
              <a:t>15°</a:t>
            </a:r>
            <a:endParaRPr lang="en-US" altLang="en-US"/>
          </a:p>
        </p:txBody>
      </p:sp>
      <p:sp>
        <p:nvSpPr>
          <p:cNvPr id="31749" name="Arc 5">
            <a:extLst>
              <a:ext uri="{FF2B5EF4-FFF2-40B4-BE49-F238E27FC236}">
                <a16:creationId xmlns:a16="http://schemas.microsoft.com/office/drawing/2014/main" id="{C9F08267-A08C-AB44-A02B-E8B73916B71A}"/>
              </a:ext>
            </a:extLst>
          </p:cNvPr>
          <p:cNvSpPr>
            <a:spLocks/>
          </p:cNvSpPr>
          <p:nvPr/>
        </p:nvSpPr>
        <p:spPr bwMode="auto">
          <a:xfrm flipH="1">
            <a:off x="3505200" y="4572000"/>
            <a:ext cx="381000" cy="1066800"/>
          </a:xfrm>
          <a:custGeom>
            <a:avLst/>
            <a:gdLst>
              <a:gd name="G0" fmla="+- 0 0 0"/>
              <a:gd name="G1" fmla="+- 19853 0 0"/>
              <a:gd name="G2" fmla="+- 21600 0 0"/>
              <a:gd name="T0" fmla="*/ 8508 w 21600"/>
              <a:gd name="T1" fmla="*/ 0 h 19853"/>
              <a:gd name="T2" fmla="*/ 21600 w 21600"/>
              <a:gd name="T3" fmla="*/ 19853 h 19853"/>
              <a:gd name="T4" fmla="*/ 0 w 21600"/>
              <a:gd name="T5" fmla="*/ 19853 h 19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9853" fill="none" extrusionOk="0">
                <a:moveTo>
                  <a:pt x="8508" y="-1"/>
                </a:moveTo>
                <a:cubicBezTo>
                  <a:pt x="16450" y="3402"/>
                  <a:pt x="21600" y="11212"/>
                  <a:pt x="21600" y="19853"/>
                </a:cubicBezTo>
              </a:path>
              <a:path w="21600" h="19853" stroke="0" extrusionOk="0">
                <a:moveTo>
                  <a:pt x="8508" y="-1"/>
                </a:moveTo>
                <a:cubicBezTo>
                  <a:pt x="16450" y="3402"/>
                  <a:pt x="21600" y="11212"/>
                  <a:pt x="21600" y="19853"/>
                </a:cubicBezTo>
                <a:lnTo>
                  <a:pt x="0" y="19853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DDA5E11-0185-044C-9436-1310A6AB27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Horizontal Position Downhill Inclined Limit</a:t>
            </a:r>
          </a:p>
        </p:txBody>
      </p:sp>
      <p:pic>
        <p:nvPicPr>
          <p:cNvPr id="48132" name="Picture 4">
            <a:extLst>
              <a:ext uri="{FF2B5EF4-FFF2-40B4-BE49-F238E27FC236}">
                <a16:creationId xmlns:a16="http://schemas.microsoft.com/office/drawing/2014/main" id="{EB17D3C3-75F6-124A-8309-8285BB18A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6400800" cy="493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Text Box 5">
            <a:extLst>
              <a:ext uri="{FF2B5EF4-FFF2-40B4-BE49-F238E27FC236}">
                <a16:creationId xmlns:a16="http://schemas.microsoft.com/office/drawing/2014/main" id="{CD4DE744-543F-AF41-9F17-E2720A94A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638800"/>
            <a:ext cx="611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80"/>
                </a:solidFill>
              </a:rPr>
              <a:t>15°</a:t>
            </a:r>
          </a:p>
        </p:txBody>
      </p:sp>
      <p:sp>
        <p:nvSpPr>
          <p:cNvPr id="48134" name="Arc 6">
            <a:extLst>
              <a:ext uri="{FF2B5EF4-FFF2-40B4-BE49-F238E27FC236}">
                <a16:creationId xmlns:a16="http://schemas.microsoft.com/office/drawing/2014/main" id="{C86F98EC-BDCB-6A44-901B-0EABD978EE6B}"/>
              </a:ext>
            </a:extLst>
          </p:cNvPr>
          <p:cNvSpPr>
            <a:spLocks/>
          </p:cNvSpPr>
          <p:nvPr/>
        </p:nvSpPr>
        <p:spPr bwMode="auto">
          <a:xfrm flipH="1" flipV="1">
            <a:off x="3276600" y="5613400"/>
            <a:ext cx="304800" cy="762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4682"/>
              <a:gd name="T2" fmla="*/ 21378 w 21600"/>
              <a:gd name="T3" fmla="*/ 24682 h 24682"/>
              <a:gd name="T4" fmla="*/ 0 w 21600"/>
              <a:gd name="T5" fmla="*/ 21600 h 24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82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631"/>
                  <a:pt x="21526" y="23661"/>
                  <a:pt x="21378" y="24682"/>
                </a:cubicBezTo>
              </a:path>
              <a:path w="21600" h="24682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631"/>
                  <a:pt x="21526" y="23661"/>
                  <a:pt x="21378" y="24682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A31A08B0-3FA0-5645-BB0A-76C314AF1D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Welding Positions</a:t>
            </a:r>
          </a:p>
        </p:txBody>
      </p:sp>
      <p:sp>
        <p:nvSpPr>
          <p:cNvPr id="65539" name="Text Box 3">
            <a:extLst>
              <a:ext uri="{FF2B5EF4-FFF2-40B4-BE49-F238E27FC236}">
                <a16:creationId xmlns:a16="http://schemas.microsoft.com/office/drawing/2014/main" id="{4D8E538E-6DBD-6A42-828B-B51ED9FF1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828800"/>
            <a:ext cx="739140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altLang="en-US" sz="1800">
                <a:latin typeface="Arial" panose="020B0604020202020204" pitchFamily="34" charset="0"/>
              </a:rPr>
              <a:t>Tabulation of Positions of Groove Welds</a:t>
            </a:r>
          </a:p>
          <a:p>
            <a:pPr>
              <a:spcBef>
                <a:spcPct val="10000"/>
              </a:spcBef>
            </a:pPr>
            <a:endParaRPr lang="en-US" altLang="en-US" sz="1400">
              <a:latin typeface="Arial" panose="020B0604020202020204" pitchFamily="34" charset="0"/>
            </a:endParaRPr>
          </a:p>
          <a:p>
            <a:pPr>
              <a:spcBef>
                <a:spcPct val="10000"/>
              </a:spcBef>
            </a:pPr>
            <a:r>
              <a:rPr lang="en-US" altLang="en-US" sz="1600" u="sng">
                <a:latin typeface="Arial" panose="020B0604020202020204" pitchFamily="34" charset="0"/>
              </a:rPr>
              <a:t>Position</a:t>
            </a:r>
            <a:r>
              <a:rPr lang="en-US" altLang="en-US" sz="1600">
                <a:latin typeface="Arial" panose="020B0604020202020204" pitchFamily="34" charset="0"/>
              </a:rPr>
              <a:t>	</a:t>
            </a:r>
            <a:r>
              <a:rPr lang="en-US" altLang="en-US" sz="1600" u="sng">
                <a:latin typeface="Arial" panose="020B0604020202020204" pitchFamily="34" charset="0"/>
              </a:rPr>
              <a:t>Diagram Reference</a:t>
            </a:r>
            <a:r>
              <a:rPr lang="en-US" altLang="en-US" sz="1600">
                <a:latin typeface="Arial" panose="020B0604020202020204" pitchFamily="34" charset="0"/>
              </a:rPr>
              <a:t>		</a:t>
            </a:r>
            <a:r>
              <a:rPr lang="en-US" altLang="en-US" sz="1600" u="sng">
                <a:latin typeface="Arial" panose="020B0604020202020204" pitchFamily="34" charset="0"/>
              </a:rPr>
              <a:t>Inclination of Axis</a:t>
            </a:r>
            <a:r>
              <a:rPr lang="en-US" altLang="en-US" sz="1600">
                <a:latin typeface="Arial" panose="020B0604020202020204" pitchFamily="34" charset="0"/>
              </a:rPr>
              <a:t>	</a:t>
            </a:r>
            <a:r>
              <a:rPr lang="en-US" altLang="en-US" sz="1600" u="sng">
                <a:latin typeface="Arial" panose="020B0604020202020204" pitchFamily="34" charset="0"/>
              </a:rPr>
              <a:t>Rotation of Face</a:t>
            </a:r>
            <a:endParaRPr lang="en-US" altLang="en-US" sz="1600"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  <a:spcBef>
                <a:spcPct val="10000"/>
              </a:spcBef>
            </a:pPr>
            <a:r>
              <a:rPr lang="en-US" altLang="en-US" sz="1600">
                <a:latin typeface="Arial" panose="020B0604020202020204" pitchFamily="34" charset="0"/>
              </a:rPr>
              <a:t>Flat		A		0 to 15°</a:t>
            </a:r>
            <a:r>
              <a:rPr lang="en-US" altLang="en-US" sz="1600">
                <a:solidFill>
                  <a:srgbClr val="FF0080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>
                <a:latin typeface="Arial" panose="020B0604020202020204" pitchFamily="34" charset="0"/>
              </a:rPr>
              <a:t>	150 to 210°</a:t>
            </a:r>
          </a:p>
          <a:p>
            <a:pPr>
              <a:lnSpc>
                <a:spcPct val="130000"/>
              </a:lnSpc>
              <a:spcBef>
                <a:spcPct val="10000"/>
              </a:spcBef>
            </a:pPr>
            <a:r>
              <a:rPr lang="en-US" altLang="en-US" sz="1600" b="1">
                <a:solidFill>
                  <a:srgbClr val="FF0080"/>
                </a:solidFill>
                <a:latin typeface="Arial" panose="020B0604020202020204" pitchFamily="34" charset="0"/>
              </a:rPr>
              <a:t>Horizontal	B</a:t>
            </a:r>
            <a:r>
              <a:rPr lang="en-US" altLang="en-US" sz="1600">
                <a:latin typeface="Arial" panose="020B0604020202020204" pitchFamily="34" charset="0"/>
              </a:rPr>
              <a:t>		0 to 15°		</a:t>
            </a:r>
            <a:r>
              <a:rPr lang="en-US" altLang="en-US" sz="1600" b="1">
                <a:solidFill>
                  <a:srgbClr val="FF0080"/>
                </a:solidFill>
                <a:latin typeface="Arial" panose="020B0604020202020204" pitchFamily="34" charset="0"/>
              </a:rPr>
              <a:t>80 to 150°</a:t>
            </a:r>
          </a:p>
          <a:p>
            <a:pPr>
              <a:spcBef>
                <a:spcPct val="10000"/>
              </a:spcBef>
            </a:pPr>
            <a:r>
              <a:rPr lang="en-US" altLang="en-US" sz="1600" b="1">
                <a:solidFill>
                  <a:srgbClr val="FF0080"/>
                </a:solidFill>
                <a:latin typeface="Arial" panose="020B0604020202020204" pitchFamily="34" charset="0"/>
              </a:rPr>
              <a:t>						210 to 280°</a:t>
            </a:r>
            <a:endParaRPr lang="en-US" altLang="en-US" sz="1600"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  <a:spcBef>
                <a:spcPct val="10000"/>
              </a:spcBef>
            </a:pPr>
            <a:r>
              <a:rPr lang="en-US" altLang="en-US" sz="1600">
                <a:latin typeface="Arial" panose="020B0604020202020204" pitchFamily="34" charset="0"/>
              </a:rPr>
              <a:t>Overhead		C		0 to 80°		0 to 80°</a:t>
            </a:r>
          </a:p>
          <a:p>
            <a:pPr>
              <a:spcBef>
                <a:spcPct val="10000"/>
              </a:spcBef>
            </a:pPr>
            <a:r>
              <a:rPr lang="en-US" altLang="en-US" sz="1600">
                <a:latin typeface="Arial" panose="020B0604020202020204" pitchFamily="34" charset="0"/>
              </a:rPr>
              <a:t>						210 to 360°</a:t>
            </a:r>
          </a:p>
          <a:p>
            <a:pPr>
              <a:lnSpc>
                <a:spcPct val="140000"/>
              </a:lnSpc>
              <a:spcBef>
                <a:spcPct val="10000"/>
              </a:spcBef>
            </a:pPr>
            <a:r>
              <a:rPr lang="en-US" altLang="en-US" sz="1600">
                <a:latin typeface="Arial" panose="020B0604020202020204" pitchFamily="34" charset="0"/>
              </a:rPr>
              <a:t>Vertical		D		15 to 80°		80 to 280°</a:t>
            </a:r>
          </a:p>
          <a:p>
            <a:pPr>
              <a:spcBef>
                <a:spcPct val="10000"/>
              </a:spcBef>
            </a:pPr>
            <a:r>
              <a:rPr lang="en-US" altLang="en-US" sz="1600">
                <a:latin typeface="Arial" panose="020B0604020202020204" pitchFamily="34" charset="0"/>
              </a:rPr>
              <a:t>		E		80 to 90°		0 to 360°</a:t>
            </a:r>
          </a:p>
          <a:p>
            <a:pPr>
              <a:spcBef>
                <a:spcPct val="10000"/>
              </a:spcBef>
            </a:pPr>
            <a:endParaRPr lang="en-US" altLang="en-US" sz="1600">
              <a:latin typeface="Arial" panose="020B0604020202020204" pitchFamily="34" charset="0"/>
            </a:endParaRPr>
          </a:p>
          <a:p>
            <a:pPr>
              <a:spcBef>
                <a:spcPct val="10000"/>
              </a:spcBef>
            </a:pPr>
            <a:r>
              <a:rPr lang="en-US" altLang="en-US" sz="1600">
                <a:latin typeface="Arial" panose="020B0604020202020204" pitchFamily="34" charset="0"/>
              </a:rPr>
              <a:t>How this table and the diagram on the previous page work are shown in the following diagrams</a:t>
            </a:r>
            <a:endParaRPr lang="en-US" altLang="en-US" sz="28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5E4B3339-3017-CF4C-9468-87DFBA09EC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1143000"/>
          </a:xfrm>
        </p:spPr>
        <p:txBody>
          <a:bodyPr/>
          <a:lstStyle/>
          <a:p>
            <a:r>
              <a:rPr lang="en-US" altLang="en-US"/>
              <a:t>Horizontal Position Rotated</a:t>
            </a:r>
          </a:p>
        </p:txBody>
      </p:sp>
      <p:pic>
        <p:nvPicPr>
          <p:cNvPr id="66563" name="Picture 3">
            <a:extLst>
              <a:ext uri="{FF2B5EF4-FFF2-40B4-BE49-F238E27FC236}">
                <a16:creationId xmlns:a16="http://schemas.microsoft.com/office/drawing/2014/main" id="{1A151D2D-A2D7-B840-A3CD-C2508856B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79500"/>
            <a:ext cx="5249863" cy="554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6580" name="Group 20">
            <a:extLst>
              <a:ext uri="{FF2B5EF4-FFF2-40B4-BE49-F238E27FC236}">
                <a16:creationId xmlns:a16="http://schemas.microsoft.com/office/drawing/2014/main" id="{4A5E2754-CCF1-5C47-AEAD-7BC09DF8C22C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600200"/>
            <a:ext cx="3657600" cy="4724400"/>
            <a:chOff x="672" y="1008"/>
            <a:chExt cx="2304" cy="2976"/>
          </a:xfrm>
        </p:grpSpPr>
        <p:sp>
          <p:nvSpPr>
            <p:cNvPr id="66564" name="Line 4">
              <a:extLst>
                <a:ext uri="{FF2B5EF4-FFF2-40B4-BE49-F238E27FC236}">
                  <a16:creationId xmlns:a16="http://schemas.microsoft.com/office/drawing/2014/main" id="{AB6CB841-9392-3B4D-BF26-E701BA0F4F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4" y="3264"/>
              <a:ext cx="1488" cy="240"/>
            </a:xfrm>
            <a:prstGeom prst="line">
              <a:avLst/>
            </a:prstGeom>
            <a:noFill/>
            <a:ln w="28575">
              <a:solidFill>
                <a:srgbClr val="FF0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5" name="Line 5">
              <a:extLst>
                <a:ext uri="{FF2B5EF4-FFF2-40B4-BE49-F238E27FC236}">
                  <a16:creationId xmlns:a16="http://schemas.microsoft.com/office/drawing/2014/main" id="{D4D2BF48-C3EC-9D47-820E-A8B232EA02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16" y="1440"/>
              <a:ext cx="576" cy="1824"/>
            </a:xfrm>
            <a:prstGeom prst="line">
              <a:avLst/>
            </a:prstGeom>
            <a:noFill/>
            <a:ln w="19050">
              <a:solidFill>
                <a:srgbClr val="FF0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7" name="Text Box 7">
              <a:extLst>
                <a:ext uri="{FF2B5EF4-FFF2-40B4-BE49-F238E27FC236}">
                  <a16:creationId xmlns:a16="http://schemas.microsoft.com/office/drawing/2014/main" id="{C9545EE5-972A-6E48-9FBC-B1F645077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264"/>
              <a:ext cx="385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80"/>
                  </a:solidFill>
                </a:rPr>
                <a:t>80</a:t>
              </a:r>
              <a:r>
                <a:rPr lang="en-US" altLang="en-US"/>
                <a:t>°</a:t>
              </a:r>
            </a:p>
          </p:txBody>
        </p:sp>
        <p:sp>
          <p:nvSpPr>
            <p:cNvPr id="66570" name="Text Box 10">
              <a:extLst>
                <a:ext uri="{FF2B5EF4-FFF2-40B4-BE49-F238E27FC236}">
                  <a16:creationId xmlns:a16="http://schemas.microsoft.com/office/drawing/2014/main" id="{BA8E75BE-33A2-1C41-92F4-13939D9387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1008"/>
              <a:ext cx="481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80"/>
                  </a:solidFill>
                </a:rPr>
                <a:t>150°</a:t>
              </a:r>
              <a:endParaRPr lang="en-US" altLang="en-US"/>
            </a:p>
          </p:txBody>
        </p:sp>
        <p:sp>
          <p:nvSpPr>
            <p:cNvPr id="66576" name="Arc 16">
              <a:extLst>
                <a:ext uri="{FF2B5EF4-FFF2-40B4-BE49-F238E27FC236}">
                  <a16:creationId xmlns:a16="http://schemas.microsoft.com/office/drawing/2014/main" id="{190E890D-ACFC-6941-904F-2D10446A3F0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48" y="1392"/>
              <a:ext cx="1828" cy="2592"/>
            </a:xfrm>
            <a:custGeom>
              <a:avLst/>
              <a:gdLst>
                <a:gd name="G0" fmla="+- 0 0 0"/>
                <a:gd name="G1" fmla="+- 18298 0 0"/>
                <a:gd name="G2" fmla="+- 21600 0 0"/>
                <a:gd name="T0" fmla="*/ 11476 w 21288"/>
                <a:gd name="T1" fmla="*/ 0 h 18298"/>
                <a:gd name="T2" fmla="*/ 21288 w 21288"/>
                <a:gd name="T3" fmla="*/ 14646 h 18298"/>
                <a:gd name="T4" fmla="*/ 0 w 21288"/>
                <a:gd name="T5" fmla="*/ 18298 h 18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88" h="18298" fill="none" extrusionOk="0">
                  <a:moveTo>
                    <a:pt x="11476" y="-1"/>
                  </a:moveTo>
                  <a:cubicBezTo>
                    <a:pt x="16681" y="3263"/>
                    <a:pt x="20250" y="8590"/>
                    <a:pt x="21289" y="14645"/>
                  </a:cubicBezTo>
                </a:path>
                <a:path w="21288" h="18298" stroke="0" extrusionOk="0">
                  <a:moveTo>
                    <a:pt x="11476" y="-1"/>
                  </a:moveTo>
                  <a:cubicBezTo>
                    <a:pt x="16681" y="3263"/>
                    <a:pt x="20250" y="8590"/>
                    <a:pt x="21289" y="14645"/>
                  </a:cubicBezTo>
                  <a:lnTo>
                    <a:pt x="0" y="18298"/>
                  </a:lnTo>
                  <a:close/>
                </a:path>
              </a:pathLst>
            </a:custGeom>
            <a:noFill/>
            <a:ln w="28575">
              <a:solidFill>
                <a:srgbClr val="FF008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66578" name="Text Box 18">
              <a:extLst>
                <a:ext uri="{FF2B5EF4-FFF2-40B4-BE49-F238E27FC236}">
                  <a16:creationId xmlns:a16="http://schemas.microsoft.com/office/drawing/2014/main" id="{ECA9152D-2D08-B94F-A58B-E66629A362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2304"/>
              <a:ext cx="859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80"/>
                  </a:solidFill>
                </a:rPr>
                <a:t>70° range</a:t>
              </a:r>
              <a:endParaRPr lang="en-US" altLang="en-US"/>
            </a:p>
          </p:txBody>
        </p:sp>
      </p:grpSp>
      <p:grpSp>
        <p:nvGrpSpPr>
          <p:cNvPr id="66581" name="Group 21">
            <a:extLst>
              <a:ext uri="{FF2B5EF4-FFF2-40B4-BE49-F238E27FC236}">
                <a16:creationId xmlns:a16="http://schemas.microsoft.com/office/drawing/2014/main" id="{9BFD1C5A-4FC4-7E40-83A1-14885C748F69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1752600"/>
            <a:ext cx="4132263" cy="5105400"/>
            <a:chOff x="2592" y="1104"/>
            <a:chExt cx="2603" cy="3216"/>
          </a:xfrm>
        </p:grpSpPr>
        <p:sp>
          <p:nvSpPr>
            <p:cNvPr id="66568" name="Line 8">
              <a:extLst>
                <a:ext uri="{FF2B5EF4-FFF2-40B4-BE49-F238E27FC236}">
                  <a16:creationId xmlns:a16="http://schemas.microsoft.com/office/drawing/2014/main" id="{24BF5F54-30B9-3341-B952-3FBCE20143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0" y="1408"/>
              <a:ext cx="1968" cy="1872"/>
            </a:xfrm>
            <a:prstGeom prst="line">
              <a:avLst/>
            </a:prstGeom>
            <a:noFill/>
            <a:ln w="19050">
              <a:solidFill>
                <a:srgbClr val="FF0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9" name="Line 9">
              <a:extLst>
                <a:ext uri="{FF2B5EF4-FFF2-40B4-BE49-F238E27FC236}">
                  <a16:creationId xmlns:a16="http://schemas.microsoft.com/office/drawing/2014/main" id="{DC7087DC-5E3B-D14A-A1E8-C884CE92D1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3264"/>
              <a:ext cx="1392" cy="864"/>
            </a:xfrm>
            <a:prstGeom prst="line">
              <a:avLst/>
            </a:prstGeom>
            <a:noFill/>
            <a:ln w="28575">
              <a:solidFill>
                <a:srgbClr val="FF0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1" name="Text Box 11">
              <a:extLst>
                <a:ext uri="{FF2B5EF4-FFF2-40B4-BE49-F238E27FC236}">
                  <a16:creationId xmlns:a16="http://schemas.microsoft.com/office/drawing/2014/main" id="{29FC7C00-E12C-EE43-AB6C-D15250BB8F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1104"/>
              <a:ext cx="481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80"/>
                  </a:solidFill>
                </a:rPr>
                <a:t>210°</a:t>
              </a:r>
            </a:p>
          </p:txBody>
        </p:sp>
        <p:sp>
          <p:nvSpPr>
            <p:cNvPr id="66572" name="Text Box 12">
              <a:extLst>
                <a:ext uri="{FF2B5EF4-FFF2-40B4-BE49-F238E27FC236}">
                  <a16:creationId xmlns:a16="http://schemas.microsoft.com/office/drawing/2014/main" id="{B1A3CA70-3A5D-7A4C-A16C-92FAA92005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5" y="4032"/>
              <a:ext cx="481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80"/>
                  </a:solidFill>
                </a:rPr>
                <a:t>280°</a:t>
              </a:r>
              <a:endParaRPr lang="en-US" altLang="en-US"/>
            </a:p>
          </p:txBody>
        </p:sp>
        <p:sp>
          <p:nvSpPr>
            <p:cNvPr id="66577" name="Arc 17">
              <a:extLst>
                <a:ext uri="{FF2B5EF4-FFF2-40B4-BE49-F238E27FC236}">
                  <a16:creationId xmlns:a16="http://schemas.microsoft.com/office/drawing/2014/main" id="{F0BA4074-7683-C543-9341-21659CDCE7D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312" y="1728"/>
              <a:ext cx="1104" cy="2304"/>
            </a:xfrm>
            <a:custGeom>
              <a:avLst/>
              <a:gdLst>
                <a:gd name="G0" fmla="+- 0 0 0"/>
                <a:gd name="G1" fmla="+- 17977 0 0"/>
                <a:gd name="G2" fmla="+- 21600 0 0"/>
                <a:gd name="T0" fmla="*/ 11973 w 21600"/>
                <a:gd name="T1" fmla="*/ 0 h 30384"/>
                <a:gd name="T2" fmla="*/ 17680 w 21600"/>
                <a:gd name="T3" fmla="*/ 30384 h 30384"/>
                <a:gd name="T4" fmla="*/ 0 w 21600"/>
                <a:gd name="T5" fmla="*/ 17977 h 30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0384" fill="none" extrusionOk="0">
                  <a:moveTo>
                    <a:pt x="11973" y="-1"/>
                  </a:moveTo>
                  <a:cubicBezTo>
                    <a:pt x="17987" y="4004"/>
                    <a:pt x="21600" y="10751"/>
                    <a:pt x="21600" y="17977"/>
                  </a:cubicBezTo>
                  <a:cubicBezTo>
                    <a:pt x="21600" y="22417"/>
                    <a:pt x="20231" y="26749"/>
                    <a:pt x="17680" y="30384"/>
                  </a:cubicBezTo>
                </a:path>
                <a:path w="21600" h="30384" stroke="0" extrusionOk="0">
                  <a:moveTo>
                    <a:pt x="11973" y="-1"/>
                  </a:moveTo>
                  <a:cubicBezTo>
                    <a:pt x="17987" y="4004"/>
                    <a:pt x="21600" y="10751"/>
                    <a:pt x="21600" y="17977"/>
                  </a:cubicBezTo>
                  <a:cubicBezTo>
                    <a:pt x="21600" y="22417"/>
                    <a:pt x="20231" y="26749"/>
                    <a:pt x="17680" y="30384"/>
                  </a:cubicBezTo>
                  <a:lnTo>
                    <a:pt x="0" y="17977"/>
                  </a:lnTo>
                  <a:close/>
                </a:path>
              </a:pathLst>
            </a:custGeom>
            <a:noFill/>
            <a:ln w="28575">
              <a:solidFill>
                <a:srgbClr val="FF008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9" name="Text Box 19">
              <a:extLst>
                <a:ext uri="{FF2B5EF4-FFF2-40B4-BE49-F238E27FC236}">
                  <a16:creationId xmlns:a16="http://schemas.microsoft.com/office/drawing/2014/main" id="{CC429C6E-CF49-0A42-8BA7-EFA26F41C3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544"/>
              <a:ext cx="923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80"/>
                  </a:solidFill>
                </a:rPr>
                <a:t>70° Range</a:t>
              </a:r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build="p" autoUpdateAnimBg="0" advAuto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1027">
            <a:extLst>
              <a:ext uri="{FF2B5EF4-FFF2-40B4-BE49-F238E27FC236}">
                <a16:creationId xmlns:a16="http://schemas.microsoft.com/office/drawing/2014/main" id="{3E9AD342-D60C-1E42-9A9F-470AD4AF6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97013"/>
            <a:ext cx="6553200" cy="505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2" name="Line 1028">
            <a:extLst>
              <a:ext uri="{FF2B5EF4-FFF2-40B4-BE49-F238E27FC236}">
                <a16:creationId xmlns:a16="http://schemas.microsoft.com/office/drawing/2014/main" id="{07E89DA8-CEB9-D246-8916-0E7DF14A297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94200" y="35052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Line 1030">
            <a:extLst>
              <a:ext uri="{FF2B5EF4-FFF2-40B4-BE49-F238E27FC236}">
                <a16:creationId xmlns:a16="http://schemas.microsoft.com/office/drawing/2014/main" id="{3265F040-04F2-634C-8097-7428BEBE28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4048125"/>
            <a:ext cx="4445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6" name="Freeform 1032">
            <a:extLst>
              <a:ext uri="{FF2B5EF4-FFF2-40B4-BE49-F238E27FC236}">
                <a16:creationId xmlns:a16="http://schemas.microsoft.com/office/drawing/2014/main" id="{E6B60900-44FC-6E40-B10D-BEB0065841F9}"/>
              </a:ext>
            </a:extLst>
          </p:cNvPr>
          <p:cNvSpPr>
            <a:spLocks/>
          </p:cNvSpPr>
          <p:nvPr/>
        </p:nvSpPr>
        <p:spPr bwMode="auto">
          <a:xfrm>
            <a:off x="3505200" y="3733800"/>
            <a:ext cx="514350" cy="561975"/>
          </a:xfrm>
          <a:custGeom>
            <a:avLst/>
            <a:gdLst>
              <a:gd name="T0" fmla="*/ 324 w 324"/>
              <a:gd name="T1" fmla="*/ 354 h 354"/>
              <a:gd name="T2" fmla="*/ 0 w 324"/>
              <a:gd name="T3" fmla="*/ 0 h 35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24" h="354">
                <a:moveTo>
                  <a:pt x="324" y="354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FF008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7" name="Freeform 1033">
            <a:extLst>
              <a:ext uri="{FF2B5EF4-FFF2-40B4-BE49-F238E27FC236}">
                <a16:creationId xmlns:a16="http://schemas.microsoft.com/office/drawing/2014/main" id="{CB4F6091-F667-CD4D-BD4A-7CFF1EFC8FD2}"/>
              </a:ext>
            </a:extLst>
          </p:cNvPr>
          <p:cNvSpPr>
            <a:spLocks/>
          </p:cNvSpPr>
          <p:nvPr/>
        </p:nvSpPr>
        <p:spPr bwMode="auto">
          <a:xfrm rot="-3402069">
            <a:off x="3056732" y="4420394"/>
            <a:ext cx="1047750" cy="204787"/>
          </a:xfrm>
          <a:custGeom>
            <a:avLst/>
            <a:gdLst>
              <a:gd name="T0" fmla="*/ 372 w 372"/>
              <a:gd name="T1" fmla="*/ 3 h 129"/>
              <a:gd name="T2" fmla="*/ 254 w 372"/>
              <a:gd name="T3" fmla="*/ 5 h 129"/>
              <a:gd name="T4" fmla="*/ 130 w 372"/>
              <a:gd name="T5" fmla="*/ 31 h 129"/>
              <a:gd name="T6" fmla="*/ 0 w 372"/>
              <a:gd name="T7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" h="129">
                <a:moveTo>
                  <a:pt x="372" y="3"/>
                </a:moveTo>
                <a:cubicBezTo>
                  <a:pt x="352" y="3"/>
                  <a:pt x="294" y="0"/>
                  <a:pt x="254" y="5"/>
                </a:cubicBezTo>
                <a:cubicBezTo>
                  <a:pt x="214" y="10"/>
                  <a:pt x="172" y="10"/>
                  <a:pt x="130" y="31"/>
                </a:cubicBezTo>
                <a:cubicBezTo>
                  <a:pt x="88" y="52"/>
                  <a:pt x="27" y="109"/>
                  <a:pt x="0" y="129"/>
                </a:cubicBezTo>
              </a:path>
            </a:pathLst>
          </a:custGeom>
          <a:noFill/>
          <a:ln w="28575" cmpd="sng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8" name="Line 1034">
            <a:extLst>
              <a:ext uri="{FF2B5EF4-FFF2-40B4-BE49-F238E27FC236}">
                <a16:creationId xmlns:a16="http://schemas.microsoft.com/office/drawing/2014/main" id="{D9460AF1-82CD-3B43-B3B1-6C49DB98BE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78200" y="4860925"/>
            <a:ext cx="22225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3" name="Rectangle 1039">
            <a:extLst>
              <a:ext uri="{FF2B5EF4-FFF2-40B4-BE49-F238E27FC236}">
                <a16:creationId xmlns:a16="http://schemas.microsoft.com/office/drawing/2014/main" id="{0D10F0D0-D2B0-FB43-A3A5-5B6C4F6AA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133600"/>
            <a:ext cx="7635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80"/>
                </a:solidFill>
              </a:rPr>
              <a:t>210°</a:t>
            </a:r>
            <a:endParaRPr lang="en-US" altLang="en-US"/>
          </a:p>
          <a:p>
            <a:endParaRPr lang="en-US" altLang="en-US"/>
          </a:p>
        </p:txBody>
      </p:sp>
      <p:sp>
        <p:nvSpPr>
          <p:cNvPr id="68610" name="Rectangle 1026">
            <a:extLst>
              <a:ext uri="{FF2B5EF4-FFF2-40B4-BE49-F238E27FC236}">
                <a16:creationId xmlns:a16="http://schemas.microsoft.com/office/drawing/2014/main" id="{27A83823-DCBA-5841-A078-EB861EAC56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Start at the Flat Rolled Limits</a:t>
            </a:r>
          </a:p>
        </p:txBody>
      </p:sp>
      <p:sp>
        <p:nvSpPr>
          <p:cNvPr id="68624" name="Line 1040">
            <a:extLst>
              <a:ext uri="{FF2B5EF4-FFF2-40B4-BE49-F238E27FC236}">
                <a16:creationId xmlns:a16="http://schemas.microsoft.com/office/drawing/2014/main" id="{45E884AD-1ECC-8A46-B803-5F882D8C64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2590800"/>
            <a:ext cx="1295400" cy="2667000"/>
          </a:xfrm>
          <a:prstGeom prst="line">
            <a:avLst/>
          </a:prstGeom>
          <a:noFill/>
          <a:ln w="28575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5" name="Line 1041">
            <a:extLst>
              <a:ext uri="{FF2B5EF4-FFF2-40B4-BE49-F238E27FC236}">
                <a16:creationId xmlns:a16="http://schemas.microsoft.com/office/drawing/2014/main" id="{FCDC9699-7AD5-DD4E-B57D-E73357C3D8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4200" y="2514600"/>
            <a:ext cx="0" cy="2743200"/>
          </a:xfrm>
          <a:prstGeom prst="line">
            <a:avLst/>
          </a:prstGeom>
          <a:noFill/>
          <a:ln w="28575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6" name="Rectangle 1042">
            <a:extLst>
              <a:ext uri="{FF2B5EF4-FFF2-40B4-BE49-F238E27FC236}">
                <a16:creationId xmlns:a16="http://schemas.microsoft.com/office/drawing/2014/main" id="{EEF52883-1321-1444-A31A-66741BE9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981200"/>
            <a:ext cx="7635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80"/>
                </a:solidFill>
              </a:rPr>
              <a:t>180°</a:t>
            </a:r>
            <a:endParaRPr lang="en-US" altLang="en-US"/>
          </a:p>
          <a:p>
            <a:endParaRPr lang="en-US" altLang="en-US"/>
          </a:p>
        </p:txBody>
      </p:sp>
      <p:sp>
        <p:nvSpPr>
          <p:cNvPr id="68627" name="Arc 1043">
            <a:extLst>
              <a:ext uri="{FF2B5EF4-FFF2-40B4-BE49-F238E27FC236}">
                <a16:creationId xmlns:a16="http://schemas.microsoft.com/office/drawing/2014/main" id="{2661B765-97B8-8C4C-A4FA-2110C40BD8AE}"/>
              </a:ext>
            </a:extLst>
          </p:cNvPr>
          <p:cNvSpPr>
            <a:spLocks/>
          </p:cNvSpPr>
          <p:nvPr/>
        </p:nvSpPr>
        <p:spPr bwMode="auto">
          <a:xfrm>
            <a:off x="4419600" y="2744788"/>
            <a:ext cx="1144588" cy="150812"/>
          </a:xfrm>
          <a:custGeom>
            <a:avLst/>
            <a:gdLst>
              <a:gd name="G0" fmla="+- 15440 0 0"/>
              <a:gd name="G1" fmla="+- 21600 0 0"/>
              <a:gd name="G2" fmla="+- 21600 0 0"/>
              <a:gd name="T0" fmla="*/ 0 w 37040"/>
              <a:gd name="T1" fmla="*/ 6496 h 21600"/>
              <a:gd name="T2" fmla="*/ 37040 w 37040"/>
              <a:gd name="T3" fmla="*/ 21600 h 21600"/>
              <a:gd name="T4" fmla="*/ 15440 w 3704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040" h="21600" fill="none" extrusionOk="0">
                <a:moveTo>
                  <a:pt x="-1" y="6495"/>
                </a:moveTo>
                <a:cubicBezTo>
                  <a:pt x="4063" y="2341"/>
                  <a:pt x="9628" y="0"/>
                  <a:pt x="15440" y="0"/>
                </a:cubicBezTo>
                <a:cubicBezTo>
                  <a:pt x="27369" y="0"/>
                  <a:pt x="37040" y="9670"/>
                  <a:pt x="37040" y="21600"/>
                </a:cubicBezTo>
              </a:path>
              <a:path w="37040" h="21600" stroke="0" extrusionOk="0">
                <a:moveTo>
                  <a:pt x="-1" y="6495"/>
                </a:moveTo>
                <a:cubicBezTo>
                  <a:pt x="4063" y="2341"/>
                  <a:pt x="9628" y="0"/>
                  <a:pt x="15440" y="0"/>
                </a:cubicBezTo>
                <a:cubicBezTo>
                  <a:pt x="27369" y="0"/>
                  <a:pt x="37040" y="9670"/>
                  <a:pt x="37040" y="21600"/>
                </a:cubicBezTo>
                <a:lnTo>
                  <a:pt x="15440" y="21600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8" name="Rectangle 1044">
            <a:extLst>
              <a:ext uri="{FF2B5EF4-FFF2-40B4-BE49-F238E27FC236}">
                <a16:creationId xmlns:a16="http://schemas.microsoft.com/office/drawing/2014/main" id="{87BADFC1-3DB7-4740-8DCE-DD684E134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213" y="4054475"/>
            <a:ext cx="6111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80"/>
                </a:solidFill>
              </a:rPr>
              <a:t>30°</a:t>
            </a:r>
            <a:endParaRPr lang="en-US" altLang="en-US"/>
          </a:p>
          <a:p>
            <a:endParaRPr lang="en-US" altLang="en-US"/>
          </a:p>
        </p:txBody>
      </p:sp>
      <p:sp>
        <p:nvSpPr>
          <p:cNvPr id="68629" name="AutoShape 1045">
            <a:extLst>
              <a:ext uri="{FF2B5EF4-FFF2-40B4-BE49-F238E27FC236}">
                <a16:creationId xmlns:a16="http://schemas.microsoft.com/office/drawing/2014/main" id="{2730C335-CE6C-8D43-A76D-B6260055D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334000"/>
            <a:ext cx="3048000" cy="1219200"/>
          </a:xfrm>
          <a:prstGeom prst="wedgeEllipseCallout">
            <a:avLst>
              <a:gd name="adj1" fmla="val 61875"/>
              <a:gd name="adj2" fmla="val -274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chemeClr val="tx2"/>
                </a:solidFill>
              </a:rPr>
              <a:t>Let’s go to an</a:t>
            </a:r>
          </a:p>
          <a:p>
            <a:pPr algn="ctr"/>
            <a:r>
              <a:rPr lang="en-US" altLang="en-US" sz="2800">
                <a:solidFill>
                  <a:schemeClr val="tx2"/>
                </a:solidFill>
              </a:rPr>
              <a:t> end view. . . 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17DF8DA-56FD-CC4C-9364-AC3C3AE707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Horizontal End View</a:t>
            </a:r>
          </a:p>
        </p:txBody>
      </p:sp>
      <p:pic>
        <p:nvPicPr>
          <p:cNvPr id="32771" name="Picture 3">
            <a:extLst>
              <a:ext uri="{FF2B5EF4-FFF2-40B4-BE49-F238E27FC236}">
                <a16:creationId xmlns:a16="http://schemas.microsoft.com/office/drawing/2014/main" id="{D5C07FDF-2658-8940-960A-0964C339D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30438"/>
            <a:ext cx="6096000" cy="470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Line 4">
            <a:extLst>
              <a:ext uri="{FF2B5EF4-FFF2-40B4-BE49-F238E27FC236}">
                <a16:creationId xmlns:a16="http://schemas.microsoft.com/office/drawing/2014/main" id="{0CF7C4A4-1E5E-6D42-927E-AB29D5CAEF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0600" y="5257800"/>
            <a:ext cx="3810000" cy="0"/>
          </a:xfrm>
          <a:prstGeom prst="line">
            <a:avLst/>
          </a:prstGeom>
          <a:noFill/>
          <a:ln w="28575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Line 5">
            <a:extLst>
              <a:ext uri="{FF2B5EF4-FFF2-40B4-BE49-F238E27FC236}">
                <a16:creationId xmlns:a16="http://schemas.microsoft.com/office/drawing/2014/main" id="{B14C4D26-C7DB-6249-B80E-9AB08E9F9E8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71600" y="3276600"/>
            <a:ext cx="3429000" cy="1981200"/>
          </a:xfrm>
          <a:prstGeom prst="line">
            <a:avLst/>
          </a:prstGeom>
          <a:noFill/>
          <a:ln w="28575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Text Box 8">
            <a:extLst>
              <a:ext uri="{FF2B5EF4-FFF2-40B4-BE49-F238E27FC236}">
                <a16:creationId xmlns:a16="http://schemas.microsoft.com/office/drawing/2014/main" id="{14D17B36-75AF-084C-8648-AEDE14907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413" y="4419600"/>
            <a:ext cx="611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30°</a:t>
            </a:r>
            <a:endParaRPr lang="en-US" altLang="en-US">
              <a:solidFill>
                <a:srgbClr val="FF0080"/>
              </a:solidFill>
            </a:endParaRPr>
          </a:p>
        </p:txBody>
      </p:sp>
      <p:sp>
        <p:nvSpPr>
          <p:cNvPr id="32777" name="AutoShape 9">
            <a:extLst>
              <a:ext uri="{FF2B5EF4-FFF2-40B4-BE49-F238E27FC236}">
                <a16:creationId xmlns:a16="http://schemas.microsoft.com/office/drawing/2014/main" id="{5216F9F8-17E2-1742-9F93-7D6A2FC21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600200"/>
            <a:ext cx="3733800" cy="1066800"/>
          </a:xfrm>
          <a:prstGeom prst="wedgeEllipseCallout">
            <a:avLst>
              <a:gd name="adj1" fmla="val -6292"/>
              <a:gd name="adj2" fmla="val 1590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Horizontal starts where </a:t>
            </a:r>
          </a:p>
          <a:p>
            <a:pPr algn="ctr"/>
            <a:r>
              <a:rPr lang="en-US" altLang="en-US"/>
              <a:t>Flat ends. . . .</a:t>
            </a:r>
          </a:p>
        </p:txBody>
      </p:sp>
      <p:sp>
        <p:nvSpPr>
          <p:cNvPr id="32780" name="Arc 12">
            <a:extLst>
              <a:ext uri="{FF2B5EF4-FFF2-40B4-BE49-F238E27FC236}">
                <a16:creationId xmlns:a16="http://schemas.microsoft.com/office/drawing/2014/main" id="{FF55881B-6A9E-504E-9DB0-EB229C1E17C9}"/>
              </a:ext>
            </a:extLst>
          </p:cNvPr>
          <p:cNvSpPr>
            <a:spLocks/>
          </p:cNvSpPr>
          <p:nvPr/>
        </p:nvSpPr>
        <p:spPr bwMode="auto">
          <a:xfrm flipH="1">
            <a:off x="1905000" y="3887788"/>
            <a:ext cx="2895600" cy="1370012"/>
          </a:xfrm>
          <a:custGeom>
            <a:avLst/>
            <a:gdLst>
              <a:gd name="G0" fmla="+- 0 0 0"/>
              <a:gd name="G1" fmla="+- 12129 0 0"/>
              <a:gd name="G2" fmla="+- 21600 0 0"/>
              <a:gd name="T0" fmla="*/ 17872 w 21600"/>
              <a:gd name="T1" fmla="*/ 0 h 12129"/>
              <a:gd name="T2" fmla="*/ 21600 w 21600"/>
              <a:gd name="T3" fmla="*/ 12129 h 12129"/>
              <a:gd name="T4" fmla="*/ 0 w 21600"/>
              <a:gd name="T5" fmla="*/ 12129 h 12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2129" fill="none" extrusionOk="0">
                <a:moveTo>
                  <a:pt x="17872" y="-1"/>
                </a:moveTo>
                <a:cubicBezTo>
                  <a:pt x="20301" y="3578"/>
                  <a:pt x="21600" y="7803"/>
                  <a:pt x="21600" y="12129"/>
                </a:cubicBezTo>
              </a:path>
              <a:path w="21600" h="12129" stroke="0" extrusionOk="0">
                <a:moveTo>
                  <a:pt x="17872" y="-1"/>
                </a:moveTo>
                <a:cubicBezTo>
                  <a:pt x="20301" y="3578"/>
                  <a:pt x="21600" y="7803"/>
                  <a:pt x="21600" y="12129"/>
                </a:cubicBezTo>
                <a:lnTo>
                  <a:pt x="0" y="12129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7" name="Text Box 19">
            <a:extLst>
              <a:ext uri="{FF2B5EF4-FFF2-40B4-BE49-F238E27FC236}">
                <a16:creationId xmlns:a16="http://schemas.microsoft.com/office/drawing/2014/main" id="{E24167EF-D444-3541-86A1-51FC54C42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752600"/>
            <a:ext cx="763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210°</a:t>
            </a:r>
          </a:p>
        </p:txBody>
      </p:sp>
      <p:sp>
        <p:nvSpPr>
          <p:cNvPr id="32788" name="Line 20">
            <a:extLst>
              <a:ext uri="{FF2B5EF4-FFF2-40B4-BE49-F238E27FC236}">
                <a16:creationId xmlns:a16="http://schemas.microsoft.com/office/drawing/2014/main" id="{EA63E408-131A-C74C-B3E5-8E41D043CF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2133600"/>
            <a:ext cx="1676400" cy="3124200"/>
          </a:xfrm>
          <a:prstGeom prst="line">
            <a:avLst/>
          </a:prstGeom>
          <a:noFill/>
          <a:ln w="28575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9" name="Picture 17">
            <a:extLst>
              <a:ext uri="{FF2B5EF4-FFF2-40B4-BE49-F238E27FC236}">
                <a16:creationId xmlns:a16="http://schemas.microsoft.com/office/drawing/2014/main" id="{AB2FE563-FA6D-E84B-B20D-67743A547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2011363"/>
            <a:ext cx="6577012" cy="507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4" name="Rectangle 2">
            <a:extLst>
              <a:ext uri="{FF2B5EF4-FFF2-40B4-BE49-F238E27FC236}">
                <a16:creationId xmlns:a16="http://schemas.microsoft.com/office/drawing/2014/main" id="{86955E4C-7896-1047-8C5D-D12B95B3D7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458200" cy="1143000"/>
          </a:xfrm>
        </p:spPr>
        <p:txBody>
          <a:bodyPr/>
          <a:lstStyle/>
          <a:p>
            <a:r>
              <a:rPr lang="en-US" altLang="en-US"/>
              <a:t>Horizontal Rotates to where the plate is perpendicular to the ground</a:t>
            </a:r>
          </a:p>
        </p:txBody>
      </p:sp>
      <p:sp>
        <p:nvSpPr>
          <p:cNvPr id="69636" name="Line 4">
            <a:extLst>
              <a:ext uri="{FF2B5EF4-FFF2-40B4-BE49-F238E27FC236}">
                <a16:creationId xmlns:a16="http://schemas.microsoft.com/office/drawing/2014/main" id="{A25077E4-2448-E447-8BFC-0ACD034B361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90600" y="5181600"/>
            <a:ext cx="3810000" cy="76200"/>
          </a:xfrm>
          <a:prstGeom prst="line">
            <a:avLst/>
          </a:prstGeom>
          <a:noFill/>
          <a:ln w="28575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Line 5">
            <a:extLst>
              <a:ext uri="{FF2B5EF4-FFF2-40B4-BE49-F238E27FC236}">
                <a16:creationId xmlns:a16="http://schemas.microsoft.com/office/drawing/2014/main" id="{C7658659-E016-0D44-BE5E-AE4143BBC1B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52600" y="3505200"/>
            <a:ext cx="3048000" cy="1752600"/>
          </a:xfrm>
          <a:prstGeom prst="line">
            <a:avLst/>
          </a:prstGeom>
          <a:noFill/>
          <a:ln w="28575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Arc 6">
            <a:extLst>
              <a:ext uri="{FF2B5EF4-FFF2-40B4-BE49-F238E27FC236}">
                <a16:creationId xmlns:a16="http://schemas.microsoft.com/office/drawing/2014/main" id="{EDD793AE-4B91-A34D-BC27-C8669487BDFB}"/>
              </a:ext>
            </a:extLst>
          </p:cNvPr>
          <p:cNvSpPr>
            <a:spLocks/>
          </p:cNvSpPr>
          <p:nvPr/>
        </p:nvSpPr>
        <p:spPr bwMode="auto">
          <a:xfrm flipH="1">
            <a:off x="2181225" y="2838450"/>
            <a:ext cx="2619375" cy="2419350"/>
          </a:xfrm>
          <a:custGeom>
            <a:avLst/>
            <a:gdLst>
              <a:gd name="G0" fmla="+- 0 0 0"/>
              <a:gd name="G1" fmla="+- 19439 0 0"/>
              <a:gd name="G2" fmla="+- 21600 0 0"/>
              <a:gd name="T0" fmla="*/ 9415 w 17677"/>
              <a:gd name="T1" fmla="*/ 0 h 19439"/>
              <a:gd name="T2" fmla="*/ 17677 w 17677"/>
              <a:gd name="T3" fmla="*/ 7027 h 19439"/>
              <a:gd name="T4" fmla="*/ 0 w 17677"/>
              <a:gd name="T5" fmla="*/ 19439 h 19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77" h="19439" fill="none" extrusionOk="0">
                <a:moveTo>
                  <a:pt x="9415" y="-1"/>
                </a:moveTo>
                <a:cubicBezTo>
                  <a:pt x="12722" y="1600"/>
                  <a:pt x="15566" y="4019"/>
                  <a:pt x="17677" y="7026"/>
                </a:cubicBezTo>
              </a:path>
              <a:path w="17677" h="19439" stroke="0" extrusionOk="0">
                <a:moveTo>
                  <a:pt x="9415" y="-1"/>
                </a:moveTo>
                <a:cubicBezTo>
                  <a:pt x="12722" y="1600"/>
                  <a:pt x="15566" y="4019"/>
                  <a:pt x="17677" y="7026"/>
                </a:cubicBezTo>
                <a:lnTo>
                  <a:pt x="0" y="19439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9" name="Text Box 7">
            <a:extLst>
              <a:ext uri="{FF2B5EF4-FFF2-40B4-BE49-F238E27FC236}">
                <a16:creationId xmlns:a16="http://schemas.microsoft.com/office/drawing/2014/main" id="{80FEF185-CC34-6C41-99B5-C0C274FAA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413" y="4419600"/>
            <a:ext cx="611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30°</a:t>
            </a:r>
            <a:endParaRPr lang="en-US" altLang="en-US">
              <a:solidFill>
                <a:srgbClr val="FF0080"/>
              </a:solidFill>
            </a:endParaRPr>
          </a:p>
        </p:txBody>
      </p:sp>
      <p:sp>
        <p:nvSpPr>
          <p:cNvPr id="69641" name="Arc 9">
            <a:extLst>
              <a:ext uri="{FF2B5EF4-FFF2-40B4-BE49-F238E27FC236}">
                <a16:creationId xmlns:a16="http://schemas.microsoft.com/office/drawing/2014/main" id="{9CC31349-47E6-F143-9509-BE72D37AE3E8}"/>
              </a:ext>
            </a:extLst>
          </p:cNvPr>
          <p:cNvSpPr>
            <a:spLocks/>
          </p:cNvSpPr>
          <p:nvPr/>
        </p:nvSpPr>
        <p:spPr bwMode="auto">
          <a:xfrm flipH="1">
            <a:off x="1905000" y="3887788"/>
            <a:ext cx="2895600" cy="1370012"/>
          </a:xfrm>
          <a:custGeom>
            <a:avLst/>
            <a:gdLst>
              <a:gd name="G0" fmla="+- 0 0 0"/>
              <a:gd name="G1" fmla="+- 12129 0 0"/>
              <a:gd name="G2" fmla="+- 21600 0 0"/>
              <a:gd name="T0" fmla="*/ 17872 w 21600"/>
              <a:gd name="T1" fmla="*/ 0 h 12129"/>
              <a:gd name="T2" fmla="*/ 21600 w 21600"/>
              <a:gd name="T3" fmla="*/ 12129 h 12129"/>
              <a:gd name="T4" fmla="*/ 0 w 21600"/>
              <a:gd name="T5" fmla="*/ 12129 h 12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2129" fill="none" extrusionOk="0">
                <a:moveTo>
                  <a:pt x="17872" y="-1"/>
                </a:moveTo>
                <a:cubicBezTo>
                  <a:pt x="20301" y="3578"/>
                  <a:pt x="21600" y="7803"/>
                  <a:pt x="21600" y="12129"/>
                </a:cubicBezTo>
              </a:path>
              <a:path w="21600" h="12129" stroke="0" extrusionOk="0">
                <a:moveTo>
                  <a:pt x="17872" y="-1"/>
                </a:moveTo>
                <a:cubicBezTo>
                  <a:pt x="20301" y="3578"/>
                  <a:pt x="21600" y="7803"/>
                  <a:pt x="21600" y="12129"/>
                </a:cubicBezTo>
                <a:lnTo>
                  <a:pt x="0" y="12129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3" name="Line 11">
            <a:extLst>
              <a:ext uri="{FF2B5EF4-FFF2-40B4-BE49-F238E27FC236}">
                <a16:creationId xmlns:a16="http://schemas.microsoft.com/office/drawing/2014/main" id="{D27E7B1B-42AD-7B4F-A321-02F5ADB9ED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1981200"/>
            <a:ext cx="152400" cy="3276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0" name="Line 18">
            <a:extLst>
              <a:ext uri="{FF2B5EF4-FFF2-40B4-BE49-F238E27FC236}">
                <a16:creationId xmlns:a16="http://schemas.microsoft.com/office/drawing/2014/main" id="{4159A44F-25A1-FA4C-B28A-7960938D60A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52800" y="2743200"/>
            <a:ext cx="1447800" cy="2514600"/>
          </a:xfrm>
          <a:prstGeom prst="line">
            <a:avLst/>
          </a:prstGeom>
          <a:noFill/>
          <a:ln w="28575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0" name="AutoShape 8">
            <a:extLst>
              <a:ext uri="{FF2B5EF4-FFF2-40B4-BE49-F238E27FC236}">
                <a16:creationId xmlns:a16="http://schemas.microsoft.com/office/drawing/2014/main" id="{72ED0747-3C8A-2349-9E67-6393B7EBA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905000"/>
            <a:ext cx="3200400" cy="1143000"/>
          </a:xfrm>
          <a:prstGeom prst="wedgeEllipseCallout">
            <a:avLst>
              <a:gd name="adj1" fmla="val -68056"/>
              <a:gd name="adj2" fmla="val 306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Horizontal rotates </a:t>
            </a:r>
          </a:p>
          <a:p>
            <a:pPr algn="ctr"/>
            <a:r>
              <a:rPr lang="en-US" altLang="en-US"/>
              <a:t>clockwise . .</a:t>
            </a:r>
          </a:p>
        </p:txBody>
      </p:sp>
      <p:sp>
        <p:nvSpPr>
          <p:cNvPr id="69651" name="Line 19">
            <a:extLst>
              <a:ext uri="{FF2B5EF4-FFF2-40B4-BE49-F238E27FC236}">
                <a16:creationId xmlns:a16="http://schemas.microsoft.com/office/drawing/2014/main" id="{64C6BD94-B713-AB4A-906E-5887E6650C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3429000"/>
            <a:ext cx="2667000" cy="1828800"/>
          </a:xfrm>
          <a:prstGeom prst="line">
            <a:avLst/>
          </a:prstGeom>
          <a:noFill/>
          <a:ln w="28575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9" name="Picture 1039">
            <a:extLst>
              <a:ext uri="{FF2B5EF4-FFF2-40B4-BE49-F238E27FC236}">
                <a16:creationId xmlns:a16="http://schemas.microsoft.com/office/drawing/2014/main" id="{71F46E09-6B10-FF47-ADD4-BA8E51CE5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11350"/>
            <a:ext cx="6805613" cy="525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6" name="Rectangle 1026">
            <a:extLst>
              <a:ext uri="{FF2B5EF4-FFF2-40B4-BE49-F238E27FC236}">
                <a16:creationId xmlns:a16="http://schemas.microsoft.com/office/drawing/2014/main" id="{6AA27106-7450-D244-9A12-4F615881F8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Horizontal Position Rotated Limit</a:t>
            </a:r>
          </a:p>
        </p:txBody>
      </p:sp>
      <p:sp>
        <p:nvSpPr>
          <p:cNvPr id="67588" name="Line 1028">
            <a:extLst>
              <a:ext uri="{FF2B5EF4-FFF2-40B4-BE49-F238E27FC236}">
                <a16:creationId xmlns:a16="http://schemas.microsoft.com/office/drawing/2014/main" id="{46DD2386-7BCF-A54F-AF5B-47D16DDDF8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0600" y="5257800"/>
            <a:ext cx="3810000" cy="0"/>
          </a:xfrm>
          <a:prstGeom prst="line">
            <a:avLst/>
          </a:prstGeom>
          <a:noFill/>
          <a:ln w="28575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Line 1029">
            <a:extLst>
              <a:ext uri="{FF2B5EF4-FFF2-40B4-BE49-F238E27FC236}">
                <a16:creationId xmlns:a16="http://schemas.microsoft.com/office/drawing/2014/main" id="{3A33086F-99D9-6B4C-B587-1B20DEEB090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057400" y="3673475"/>
            <a:ext cx="2743200" cy="1584325"/>
          </a:xfrm>
          <a:prstGeom prst="line">
            <a:avLst/>
          </a:prstGeom>
          <a:noFill/>
          <a:ln w="28575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Arc 1030">
            <a:extLst>
              <a:ext uri="{FF2B5EF4-FFF2-40B4-BE49-F238E27FC236}">
                <a16:creationId xmlns:a16="http://schemas.microsoft.com/office/drawing/2014/main" id="{B29AF8E8-42D3-1A43-90F7-A038D9380F1B}"/>
              </a:ext>
            </a:extLst>
          </p:cNvPr>
          <p:cNvSpPr>
            <a:spLocks/>
          </p:cNvSpPr>
          <p:nvPr/>
        </p:nvSpPr>
        <p:spPr bwMode="auto">
          <a:xfrm flipH="1">
            <a:off x="2182813" y="2568575"/>
            <a:ext cx="3190875" cy="2689225"/>
          </a:xfrm>
          <a:custGeom>
            <a:avLst/>
            <a:gdLst>
              <a:gd name="G0" fmla="+- 3862 0 0"/>
              <a:gd name="G1" fmla="+- 21600 0 0"/>
              <a:gd name="G2" fmla="+- 21600 0 0"/>
              <a:gd name="T0" fmla="*/ 0 w 21539"/>
              <a:gd name="T1" fmla="*/ 349 h 21600"/>
              <a:gd name="T2" fmla="*/ 21539 w 21539"/>
              <a:gd name="T3" fmla="*/ 9188 h 21600"/>
              <a:gd name="T4" fmla="*/ 3862 w 2153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39" h="21600" fill="none" extrusionOk="0">
                <a:moveTo>
                  <a:pt x="-1" y="348"/>
                </a:moveTo>
                <a:cubicBezTo>
                  <a:pt x="1274" y="116"/>
                  <a:pt x="2566" y="0"/>
                  <a:pt x="3862" y="0"/>
                </a:cubicBezTo>
                <a:cubicBezTo>
                  <a:pt x="10899" y="0"/>
                  <a:pt x="17495" y="3428"/>
                  <a:pt x="21539" y="9187"/>
                </a:cubicBezTo>
              </a:path>
              <a:path w="21539" h="21600" stroke="0" extrusionOk="0">
                <a:moveTo>
                  <a:pt x="-1" y="348"/>
                </a:moveTo>
                <a:cubicBezTo>
                  <a:pt x="1274" y="116"/>
                  <a:pt x="2566" y="0"/>
                  <a:pt x="3862" y="0"/>
                </a:cubicBezTo>
                <a:cubicBezTo>
                  <a:pt x="10899" y="0"/>
                  <a:pt x="17495" y="3428"/>
                  <a:pt x="21539" y="9187"/>
                </a:cubicBezTo>
                <a:lnTo>
                  <a:pt x="3862" y="21600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Text Box 1031">
            <a:extLst>
              <a:ext uri="{FF2B5EF4-FFF2-40B4-BE49-F238E27FC236}">
                <a16:creationId xmlns:a16="http://schemas.microsoft.com/office/drawing/2014/main" id="{4F2FA80D-E18E-FB4C-8E26-32D72D97A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413" y="4419600"/>
            <a:ext cx="611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30°</a:t>
            </a:r>
            <a:endParaRPr lang="en-US" altLang="en-US">
              <a:solidFill>
                <a:srgbClr val="FF0080"/>
              </a:solidFill>
            </a:endParaRPr>
          </a:p>
        </p:txBody>
      </p:sp>
      <p:sp>
        <p:nvSpPr>
          <p:cNvPr id="67592" name="AutoShape 1032">
            <a:extLst>
              <a:ext uri="{FF2B5EF4-FFF2-40B4-BE49-F238E27FC236}">
                <a16:creationId xmlns:a16="http://schemas.microsoft.com/office/drawing/2014/main" id="{5827D5CD-1C04-B245-8798-5EF071FF7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143000"/>
            <a:ext cx="2286000" cy="1524000"/>
          </a:xfrm>
          <a:prstGeom prst="wedgeEllipseCallout">
            <a:avLst>
              <a:gd name="adj1" fmla="val -77500"/>
              <a:gd name="adj2" fmla="val 438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Horizontal ends </a:t>
            </a:r>
          </a:p>
          <a:p>
            <a:pPr algn="ctr"/>
            <a:r>
              <a:rPr lang="en-US" altLang="en-US"/>
              <a:t>here. . . .</a:t>
            </a:r>
          </a:p>
        </p:txBody>
      </p:sp>
      <p:sp>
        <p:nvSpPr>
          <p:cNvPr id="67593" name="Arc 1033">
            <a:extLst>
              <a:ext uri="{FF2B5EF4-FFF2-40B4-BE49-F238E27FC236}">
                <a16:creationId xmlns:a16="http://schemas.microsoft.com/office/drawing/2014/main" id="{FBE71AB6-B51A-1F42-8B44-229518688292}"/>
              </a:ext>
            </a:extLst>
          </p:cNvPr>
          <p:cNvSpPr>
            <a:spLocks/>
          </p:cNvSpPr>
          <p:nvPr/>
        </p:nvSpPr>
        <p:spPr bwMode="auto">
          <a:xfrm flipH="1">
            <a:off x="1905000" y="3887788"/>
            <a:ext cx="2895600" cy="1370012"/>
          </a:xfrm>
          <a:custGeom>
            <a:avLst/>
            <a:gdLst>
              <a:gd name="G0" fmla="+- 0 0 0"/>
              <a:gd name="G1" fmla="+- 12129 0 0"/>
              <a:gd name="G2" fmla="+- 21600 0 0"/>
              <a:gd name="T0" fmla="*/ 17872 w 21600"/>
              <a:gd name="T1" fmla="*/ 0 h 12129"/>
              <a:gd name="T2" fmla="*/ 21600 w 21600"/>
              <a:gd name="T3" fmla="*/ 12129 h 12129"/>
              <a:gd name="T4" fmla="*/ 0 w 21600"/>
              <a:gd name="T5" fmla="*/ 12129 h 12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2129" fill="none" extrusionOk="0">
                <a:moveTo>
                  <a:pt x="17872" y="-1"/>
                </a:moveTo>
                <a:cubicBezTo>
                  <a:pt x="20301" y="3578"/>
                  <a:pt x="21600" y="7803"/>
                  <a:pt x="21600" y="12129"/>
                </a:cubicBezTo>
              </a:path>
              <a:path w="21600" h="12129" stroke="0" extrusionOk="0">
                <a:moveTo>
                  <a:pt x="17872" y="-1"/>
                </a:moveTo>
                <a:cubicBezTo>
                  <a:pt x="20301" y="3578"/>
                  <a:pt x="21600" y="7803"/>
                  <a:pt x="21600" y="12129"/>
                </a:cubicBezTo>
                <a:lnTo>
                  <a:pt x="0" y="12129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4" name="Line 1034">
            <a:extLst>
              <a:ext uri="{FF2B5EF4-FFF2-40B4-BE49-F238E27FC236}">
                <a16:creationId xmlns:a16="http://schemas.microsoft.com/office/drawing/2014/main" id="{D94D0D23-301D-1346-9A08-4F98233788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1447800"/>
            <a:ext cx="838200" cy="3810000"/>
          </a:xfrm>
          <a:prstGeom prst="line">
            <a:avLst/>
          </a:prstGeom>
          <a:noFill/>
          <a:ln w="28575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5" name="Line 1035">
            <a:extLst>
              <a:ext uri="{FF2B5EF4-FFF2-40B4-BE49-F238E27FC236}">
                <a16:creationId xmlns:a16="http://schemas.microsoft.com/office/drawing/2014/main" id="{24D542E8-E911-574E-84F8-BF4E6F90C2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1828800"/>
            <a:ext cx="76200" cy="3429000"/>
          </a:xfrm>
          <a:prstGeom prst="line">
            <a:avLst/>
          </a:prstGeom>
          <a:noFill/>
          <a:ln w="57150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6" name="Line 1036">
            <a:extLst>
              <a:ext uri="{FF2B5EF4-FFF2-40B4-BE49-F238E27FC236}">
                <a16:creationId xmlns:a16="http://schemas.microsoft.com/office/drawing/2014/main" id="{5D2B4AC3-4A1F-874F-940A-17427E9B966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2819400"/>
            <a:ext cx="457200" cy="152400"/>
          </a:xfrm>
          <a:prstGeom prst="line">
            <a:avLst/>
          </a:prstGeom>
          <a:noFill/>
          <a:ln w="28575">
            <a:solidFill>
              <a:srgbClr val="FF008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7" name="Line 1037">
            <a:extLst>
              <a:ext uri="{FF2B5EF4-FFF2-40B4-BE49-F238E27FC236}">
                <a16:creationId xmlns:a16="http://schemas.microsoft.com/office/drawing/2014/main" id="{118EAE28-9E49-6C44-B8BE-1F398A6AB6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2743200"/>
            <a:ext cx="304800" cy="0"/>
          </a:xfrm>
          <a:prstGeom prst="line">
            <a:avLst/>
          </a:prstGeom>
          <a:noFill/>
          <a:ln w="28575">
            <a:solidFill>
              <a:srgbClr val="FF008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8" name="Text Box 1038">
            <a:extLst>
              <a:ext uri="{FF2B5EF4-FFF2-40B4-BE49-F238E27FC236}">
                <a16:creationId xmlns:a16="http://schemas.microsoft.com/office/drawing/2014/main" id="{8C66FDA3-7262-FE42-8E08-6B355C9CE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727325"/>
            <a:ext cx="611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80"/>
                </a:solidFill>
              </a:rPr>
              <a:t>10°</a:t>
            </a:r>
          </a:p>
        </p:txBody>
      </p:sp>
      <p:sp>
        <p:nvSpPr>
          <p:cNvPr id="67600" name="Text Box 1040">
            <a:extLst>
              <a:ext uri="{FF2B5EF4-FFF2-40B4-BE49-F238E27FC236}">
                <a16:creationId xmlns:a16="http://schemas.microsoft.com/office/drawing/2014/main" id="{DE517D63-5A85-4245-AD2E-FB1876A56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828800"/>
            <a:ext cx="6111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80"/>
                </a:solidFill>
              </a:rPr>
              <a:t>90°</a:t>
            </a:r>
          </a:p>
        </p:txBody>
      </p:sp>
      <p:sp>
        <p:nvSpPr>
          <p:cNvPr id="67601" name="Line 1041">
            <a:extLst>
              <a:ext uri="{FF2B5EF4-FFF2-40B4-BE49-F238E27FC236}">
                <a16:creationId xmlns:a16="http://schemas.microsoft.com/office/drawing/2014/main" id="{71528DE7-762C-1E4F-84F2-2BADF7E8B6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5257800"/>
            <a:ext cx="2819400" cy="381000"/>
          </a:xfrm>
          <a:prstGeom prst="line">
            <a:avLst/>
          </a:prstGeom>
          <a:noFill/>
          <a:ln w="28575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2" name="Text Box 1042">
            <a:extLst>
              <a:ext uri="{FF2B5EF4-FFF2-40B4-BE49-F238E27FC236}">
                <a16:creationId xmlns:a16="http://schemas.microsoft.com/office/drawing/2014/main" id="{F3D07F6D-2926-D34D-9AD7-A1A845427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6525" y="5546725"/>
            <a:ext cx="763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280°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>
            <a:extLst>
              <a:ext uri="{FF2B5EF4-FFF2-40B4-BE49-F238E27FC236}">
                <a16:creationId xmlns:a16="http://schemas.microsoft.com/office/drawing/2014/main" id="{B40D47F9-67B6-334E-A541-7C0BDE42D9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altLang="en-US"/>
              <a:t>Standard </a:t>
            </a:r>
            <a:r>
              <a:rPr lang="en-US" altLang="en-US" u="sng"/>
              <a:t>Test</a:t>
            </a:r>
            <a:r>
              <a:rPr lang="en-US" altLang="en-US"/>
              <a:t> Positions</a:t>
            </a:r>
          </a:p>
        </p:txBody>
      </p:sp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E306E4B-1F94-5749-AD75-14AAA16B0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6" y="1828800"/>
            <a:ext cx="9144000" cy="478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923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>
            <a:extLst>
              <a:ext uri="{FF2B5EF4-FFF2-40B4-BE49-F238E27FC236}">
                <a16:creationId xmlns:a16="http://schemas.microsoft.com/office/drawing/2014/main" id="{3250FD7B-0A53-CA41-8C9A-711334E67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23988"/>
            <a:ext cx="6751638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3" name="Arc 7">
            <a:extLst>
              <a:ext uri="{FF2B5EF4-FFF2-40B4-BE49-F238E27FC236}">
                <a16:creationId xmlns:a16="http://schemas.microsoft.com/office/drawing/2014/main" id="{0B84415A-0BEC-4F46-AEB2-2CB49458C0AD}"/>
              </a:ext>
            </a:extLst>
          </p:cNvPr>
          <p:cNvSpPr>
            <a:spLocks/>
          </p:cNvSpPr>
          <p:nvPr/>
        </p:nvSpPr>
        <p:spPr bwMode="auto">
          <a:xfrm flipH="1">
            <a:off x="3324225" y="3048000"/>
            <a:ext cx="1474788" cy="1600200"/>
          </a:xfrm>
          <a:custGeom>
            <a:avLst/>
            <a:gdLst>
              <a:gd name="G0" fmla="+- 4685 0 0"/>
              <a:gd name="G1" fmla="+- 21600 0 0"/>
              <a:gd name="G2" fmla="+- 21600 0 0"/>
              <a:gd name="T0" fmla="*/ 0 w 23123"/>
              <a:gd name="T1" fmla="*/ 515 h 21600"/>
              <a:gd name="T2" fmla="*/ 23123 w 23123"/>
              <a:gd name="T3" fmla="*/ 10350 h 21600"/>
              <a:gd name="T4" fmla="*/ 4685 w 2312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123" h="21600" fill="none" extrusionOk="0">
                <a:moveTo>
                  <a:pt x="-1" y="514"/>
                </a:moveTo>
                <a:cubicBezTo>
                  <a:pt x="1538" y="172"/>
                  <a:pt x="3109" y="0"/>
                  <a:pt x="4685" y="0"/>
                </a:cubicBezTo>
                <a:cubicBezTo>
                  <a:pt x="12215" y="0"/>
                  <a:pt x="19201" y="3921"/>
                  <a:pt x="23123" y="10349"/>
                </a:cubicBezTo>
              </a:path>
              <a:path w="23123" h="21600" stroke="0" extrusionOk="0">
                <a:moveTo>
                  <a:pt x="-1" y="514"/>
                </a:moveTo>
                <a:cubicBezTo>
                  <a:pt x="1538" y="172"/>
                  <a:pt x="3109" y="0"/>
                  <a:pt x="4685" y="0"/>
                </a:cubicBezTo>
                <a:cubicBezTo>
                  <a:pt x="12215" y="0"/>
                  <a:pt x="19201" y="3921"/>
                  <a:pt x="23123" y="10349"/>
                </a:cubicBezTo>
                <a:lnTo>
                  <a:pt x="4685" y="21600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Line 8">
            <a:extLst>
              <a:ext uri="{FF2B5EF4-FFF2-40B4-BE49-F238E27FC236}">
                <a16:creationId xmlns:a16="http://schemas.microsoft.com/office/drawing/2014/main" id="{4E094E4E-3899-2A43-8B8A-28C211FB2A4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00400" y="3657600"/>
            <a:ext cx="1143000" cy="1447800"/>
          </a:xfrm>
          <a:prstGeom prst="line">
            <a:avLst/>
          </a:prstGeom>
          <a:noFill/>
          <a:ln w="28575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Line 9">
            <a:extLst>
              <a:ext uri="{FF2B5EF4-FFF2-40B4-BE49-F238E27FC236}">
                <a16:creationId xmlns:a16="http://schemas.microsoft.com/office/drawing/2014/main" id="{AD254D1D-046F-CC41-8EE4-B6601D8578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3048000"/>
            <a:ext cx="533400" cy="2057400"/>
          </a:xfrm>
          <a:prstGeom prst="line">
            <a:avLst/>
          </a:prstGeom>
          <a:noFill/>
          <a:ln w="28575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Text Box 10">
            <a:extLst>
              <a:ext uri="{FF2B5EF4-FFF2-40B4-BE49-F238E27FC236}">
                <a16:creationId xmlns:a16="http://schemas.microsoft.com/office/drawing/2014/main" id="{F6ECF960-505F-8445-8C74-9827401CE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971800"/>
            <a:ext cx="6111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80"/>
                </a:solidFill>
              </a:rPr>
              <a:t>70°</a:t>
            </a:r>
            <a:endParaRPr lang="en-US" altLang="en-US"/>
          </a:p>
        </p:txBody>
      </p:sp>
      <p:sp>
        <p:nvSpPr>
          <p:cNvPr id="34828" name="Arc 12">
            <a:extLst>
              <a:ext uri="{FF2B5EF4-FFF2-40B4-BE49-F238E27FC236}">
                <a16:creationId xmlns:a16="http://schemas.microsoft.com/office/drawing/2014/main" id="{937AF005-2F78-C74A-9353-1D759B1E05E9}"/>
              </a:ext>
            </a:extLst>
          </p:cNvPr>
          <p:cNvSpPr>
            <a:spLocks/>
          </p:cNvSpPr>
          <p:nvPr/>
        </p:nvSpPr>
        <p:spPr bwMode="auto">
          <a:xfrm flipH="1">
            <a:off x="3124200" y="3810000"/>
            <a:ext cx="457200" cy="990600"/>
          </a:xfrm>
          <a:custGeom>
            <a:avLst/>
            <a:gdLst>
              <a:gd name="G0" fmla="+- 0 0 0"/>
              <a:gd name="G1" fmla="+- 18820 0 0"/>
              <a:gd name="G2" fmla="+- 21600 0 0"/>
              <a:gd name="T0" fmla="*/ 10599 w 21600"/>
              <a:gd name="T1" fmla="*/ 0 h 18820"/>
              <a:gd name="T2" fmla="*/ 21600 w 21600"/>
              <a:gd name="T3" fmla="*/ 18820 h 18820"/>
              <a:gd name="T4" fmla="*/ 0 w 21600"/>
              <a:gd name="T5" fmla="*/ 18820 h 18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8820" fill="none" extrusionOk="0">
                <a:moveTo>
                  <a:pt x="10599" y="-1"/>
                </a:moveTo>
                <a:cubicBezTo>
                  <a:pt x="17395" y="3826"/>
                  <a:pt x="21600" y="11020"/>
                  <a:pt x="21600" y="18820"/>
                </a:cubicBezTo>
              </a:path>
              <a:path w="21600" h="18820" stroke="0" extrusionOk="0">
                <a:moveTo>
                  <a:pt x="10599" y="-1"/>
                </a:moveTo>
                <a:cubicBezTo>
                  <a:pt x="17395" y="3826"/>
                  <a:pt x="21600" y="11020"/>
                  <a:pt x="21600" y="18820"/>
                </a:cubicBezTo>
                <a:lnTo>
                  <a:pt x="0" y="1882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FFBCA925-E9C8-9341-A7E3-263231CD3D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001000" cy="1143000"/>
          </a:xfrm>
        </p:spPr>
        <p:txBody>
          <a:bodyPr/>
          <a:lstStyle/>
          <a:p>
            <a:r>
              <a:rPr lang="en-US" altLang="en-US"/>
              <a:t>Non-inclined Horizontal Position Limits</a:t>
            </a:r>
          </a:p>
        </p:txBody>
      </p:sp>
      <p:sp>
        <p:nvSpPr>
          <p:cNvPr id="34829" name="AutoShape 13">
            <a:extLst>
              <a:ext uri="{FF2B5EF4-FFF2-40B4-BE49-F238E27FC236}">
                <a16:creationId xmlns:a16="http://schemas.microsoft.com/office/drawing/2014/main" id="{076B10C8-38D2-1344-8AB4-C720EF421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905000"/>
            <a:ext cx="2362200" cy="990600"/>
          </a:xfrm>
          <a:prstGeom prst="wedgeRoundRectCallout">
            <a:avLst>
              <a:gd name="adj1" fmla="val 49731"/>
              <a:gd name="adj2" fmla="val 14054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Starts with plate </a:t>
            </a:r>
          </a:p>
          <a:p>
            <a:pPr algn="ctr"/>
            <a:r>
              <a:rPr lang="en-US" altLang="en-US"/>
              <a:t>Rotated 30°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026">
            <a:extLst>
              <a:ext uri="{FF2B5EF4-FFF2-40B4-BE49-F238E27FC236}">
                <a16:creationId xmlns:a16="http://schemas.microsoft.com/office/drawing/2014/main" id="{243FE22D-6FAB-B045-AE75-3C3A99EA1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23988"/>
            <a:ext cx="6751638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3" name="Arc 1027">
            <a:extLst>
              <a:ext uri="{FF2B5EF4-FFF2-40B4-BE49-F238E27FC236}">
                <a16:creationId xmlns:a16="http://schemas.microsoft.com/office/drawing/2014/main" id="{627C139E-7C85-5E42-BBBF-CD9600B7E2F9}"/>
              </a:ext>
            </a:extLst>
          </p:cNvPr>
          <p:cNvSpPr>
            <a:spLocks/>
          </p:cNvSpPr>
          <p:nvPr/>
        </p:nvSpPr>
        <p:spPr bwMode="auto">
          <a:xfrm flipH="1">
            <a:off x="3324225" y="3048000"/>
            <a:ext cx="1474788" cy="1600200"/>
          </a:xfrm>
          <a:custGeom>
            <a:avLst/>
            <a:gdLst>
              <a:gd name="G0" fmla="+- 4685 0 0"/>
              <a:gd name="G1" fmla="+- 21600 0 0"/>
              <a:gd name="G2" fmla="+- 21600 0 0"/>
              <a:gd name="T0" fmla="*/ 0 w 23123"/>
              <a:gd name="T1" fmla="*/ 515 h 21600"/>
              <a:gd name="T2" fmla="*/ 23123 w 23123"/>
              <a:gd name="T3" fmla="*/ 10350 h 21600"/>
              <a:gd name="T4" fmla="*/ 4685 w 2312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123" h="21600" fill="none" extrusionOk="0">
                <a:moveTo>
                  <a:pt x="-1" y="514"/>
                </a:moveTo>
                <a:cubicBezTo>
                  <a:pt x="1538" y="172"/>
                  <a:pt x="3109" y="0"/>
                  <a:pt x="4685" y="0"/>
                </a:cubicBezTo>
                <a:cubicBezTo>
                  <a:pt x="12215" y="0"/>
                  <a:pt x="19201" y="3921"/>
                  <a:pt x="23123" y="10349"/>
                </a:cubicBezTo>
              </a:path>
              <a:path w="23123" h="21600" stroke="0" extrusionOk="0">
                <a:moveTo>
                  <a:pt x="-1" y="514"/>
                </a:moveTo>
                <a:cubicBezTo>
                  <a:pt x="1538" y="172"/>
                  <a:pt x="3109" y="0"/>
                  <a:pt x="4685" y="0"/>
                </a:cubicBezTo>
                <a:cubicBezTo>
                  <a:pt x="12215" y="0"/>
                  <a:pt x="19201" y="3921"/>
                  <a:pt x="23123" y="10349"/>
                </a:cubicBezTo>
                <a:lnTo>
                  <a:pt x="4685" y="21600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4" name="Line 1028">
            <a:extLst>
              <a:ext uri="{FF2B5EF4-FFF2-40B4-BE49-F238E27FC236}">
                <a16:creationId xmlns:a16="http://schemas.microsoft.com/office/drawing/2014/main" id="{9E375617-9A54-1749-926F-9253591A3D3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00400" y="3657600"/>
            <a:ext cx="1143000" cy="1447800"/>
          </a:xfrm>
          <a:prstGeom prst="line">
            <a:avLst/>
          </a:prstGeom>
          <a:noFill/>
          <a:ln w="28575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5" name="Line 1029">
            <a:extLst>
              <a:ext uri="{FF2B5EF4-FFF2-40B4-BE49-F238E27FC236}">
                <a16:creationId xmlns:a16="http://schemas.microsoft.com/office/drawing/2014/main" id="{F79C9214-5474-9449-82B4-6AC8F4DEA5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3048000"/>
            <a:ext cx="533400" cy="2057400"/>
          </a:xfrm>
          <a:prstGeom prst="line">
            <a:avLst/>
          </a:prstGeom>
          <a:noFill/>
          <a:ln w="28575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6" name="Text Box 1030">
            <a:extLst>
              <a:ext uri="{FF2B5EF4-FFF2-40B4-BE49-F238E27FC236}">
                <a16:creationId xmlns:a16="http://schemas.microsoft.com/office/drawing/2014/main" id="{FB629EC7-3920-DA45-8639-7D384ABD1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971800"/>
            <a:ext cx="6111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80"/>
                </a:solidFill>
              </a:rPr>
              <a:t>70°</a:t>
            </a:r>
            <a:endParaRPr lang="en-US" altLang="en-US"/>
          </a:p>
        </p:txBody>
      </p:sp>
      <p:sp>
        <p:nvSpPr>
          <p:cNvPr id="71687" name="Arc 1031">
            <a:extLst>
              <a:ext uri="{FF2B5EF4-FFF2-40B4-BE49-F238E27FC236}">
                <a16:creationId xmlns:a16="http://schemas.microsoft.com/office/drawing/2014/main" id="{50C5DCAA-2E94-E14B-BB68-4717FD3DC4A2}"/>
              </a:ext>
            </a:extLst>
          </p:cNvPr>
          <p:cNvSpPr>
            <a:spLocks/>
          </p:cNvSpPr>
          <p:nvPr/>
        </p:nvSpPr>
        <p:spPr bwMode="auto">
          <a:xfrm flipH="1">
            <a:off x="3124200" y="3810000"/>
            <a:ext cx="457200" cy="990600"/>
          </a:xfrm>
          <a:custGeom>
            <a:avLst/>
            <a:gdLst>
              <a:gd name="G0" fmla="+- 0 0 0"/>
              <a:gd name="G1" fmla="+- 18820 0 0"/>
              <a:gd name="G2" fmla="+- 21600 0 0"/>
              <a:gd name="T0" fmla="*/ 10599 w 21600"/>
              <a:gd name="T1" fmla="*/ 0 h 18820"/>
              <a:gd name="T2" fmla="*/ 21600 w 21600"/>
              <a:gd name="T3" fmla="*/ 18820 h 18820"/>
              <a:gd name="T4" fmla="*/ 0 w 21600"/>
              <a:gd name="T5" fmla="*/ 18820 h 18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8820" fill="none" extrusionOk="0">
                <a:moveTo>
                  <a:pt x="10599" y="-1"/>
                </a:moveTo>
                <a:cubicBezTo>
                  <a:pt x="17395" y="3826"/>
                  <a:pt x="21600" y="11020"/>
                  <a:pt x="21600" y="18820"/>
                </a:cubicBezTo>
              </a:path>
              <a:path w="21600" h="18820" stroke="0" extrusionOk="0">
                <a:moveTo>
                  <a:pt x="10599" y="-1"/>
                </a:moveTo>
                <a:cubicBezTo>
                  <a:pt x="17395" y="3826"/>
                  <a:pt x="21600" y="11020"/>
                  <a:pt x="21600" y="18820"/>
                </a:cubicBezTo>
                <a:lnTo>
                  <a:pt x="0" y="1882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8" name="Rectangle 1032">
            <a:extLst>
              <a:ext uri="{FF2B5EF4-FFF2-40B4-BE49-F238E27FC236}">
                <a16:creationId xmlns:a16="http://schemas.microsoft.com/office/drawing/2014/main" id="{22EB8C18-3467-8C4C-B4B1-3AF57EE35F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001000" cy="1143000"/>
          </a:xfrm>
        </p:spPr>
        <p:txBody>
          <a:bodyPr/>
          <a:lstStyle/>
          <a:p>
            <a:r>
              <a:rPr lang="en-US" altLang="en-US"/>
              <a:t>Non-inclined Horizontal Position Limits</a:t>
            </a:r>
          </a:p>
        </p:txBody>
      </p:sp>
      <p:sp>
        <p:nvSpPr>
          <p:cNvPr id="71689" name="AutoShape 1033">
            <a:extLst>
              <a:ext uri="{FF2B5EF4-FFF2-40B4-BE49-F238E27FC236}">
                <a16:creationId xmlns:a16="http://schemas.microsoft.com/office/drawing/2014/main" id="{306AAC5E-D31D-C942-8C3D-2807A64AF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524000"/>
            <a:ext cx="2667000" cy="1371600"/>
          </a:xfrm>
          <a:prstGeom prst="wedgeRoundRectCallout">
            <a:avLst>
              <a:gd name="adj1" fmla="val 83569"/>
              <a:gd name="adj2" fmla="val 5891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Finishes with plate </a:t>
            </a:r>
          </a:p>
          <a:p>
            <a:pPr algn="ctr"/>
            <a:r>
              <a:rPr lang="en-US" altLang="en-US"/>
              <a:t>Rotated 10° beyond</a:t>
            </a:r>
          </a:p>
          <a:p>
            <a:pPr algn="ctr"/>
            <a:r>
              <a:rPr lang="en-US" altLang="en-US"/>
              <a:t>perpendicular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E900AEF-D5BB-E043-9801-FEE09F4467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Composite Horizontal Position Limits</a:t>
            </a:r>
          </a:p>
        </p:txBody>
      </p:sp>
      <p:pic>
        <p:nvPicPr>
          <p:cNvPr id="36867" name="Picture 3">
            <a:extLst>
              <a:ext uri="{FF2B5EF4-FFF2-40B4-BE49-F238E27FC236}">
                <a16:creationId xmlns:a16="http://schemas.microsoft.com/office/drawing/2014/main" id="{ED3FE9B1-DDAA-8841-A2BB-AE7D80F4F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6370638" cy="491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Text Box 4">
            <a:extLst>
              <a:ext uri="{FF2B5EF4-FFF2-40B4-BE49-F238E27FC236}">
                <a16:creationId xmlns:a16="http://schemas.microsoft.com/office/drawing/2014/main" id="{B851D18C-A967-1646-B400-A54631BE6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413" y="5715000"/>
            <a:ext cx="611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80"/>
                </a:solidFill>
              </a:rPr>
              <a:t>15°</a:t>
            </a:r>
          </a:p>
        </p:txBody>
      </p:sp>
      <p:sp>
        <p:nvSpPr>
          <p:cNvPr id="36869" name="Arc 5">
            <a:extLst>
              <a:ext uri="{FF2B5EF4-FFF2-40B4-BE49-F238E27FC236}">
                <a16:creationId xmlns:a16="http://schemas.microsoft.com/office/drawing/2014/main" id="{8B71B153-9E54-0449-8354-95F7EF2FA64F}"/>
              </a:ext>
            </a:extLst>
          </p:cNvPr>
          <p:cNvSpPr>
            <a:spLocks/>
          </p:cNvSpPr>
          <p:nvPr/>
        </p:nvSpPr>
        <p:spPr bwMode="auto">
          <a:xfrm flipH="1" flipV="1">
            <a:off x="3579813" y="5410200"/>
            <a:ext cx="304800" cy="762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4682"/>
              <a:gd name="T2" fmla="*/ 21378 w 21600"/>
              <a:gd name="T3" fmla="*/ 24682 h 24682"/>
              <a:gd name="T4" fmla="*/ 0 w 21600"/>
              <a:gd name="T5" fmla="*/ 21600 h 24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682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631"/>
                  <a:pt x="21526" y="23661"/>
                  <a:pt x="21378" y="24682"/>
                </a:cubicBezTo>
              </a:path>
              <a:path w="21600" h="24682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631"/>
                  <a:pt x="21526" y="23661"/>
                  <a:pt x="21378" y="24682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id="{39DDB352-9CAD-004F-8B54-CDE2E8871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413" y="4876800"/>
            <a:ext cx="611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80"/>
                </a:solidFill>
              </a:rPr>
              <a:t>15°</a:t>
            </a:r>
            <a:endParaRPr lang="en-US" altLang="en-US"/>
          </a:p>
        </p:txBody>
      </p:sp>
      <p:sp>
        <p:nvSpPr>
          <p:cNvPr id="36871" name="Arc 7">
            <a:extLst>
              <a:ext uri="{FF2B5EF4-FFF2-40B4-BE49-F238E27FC236}">
                <a16:creationId xmlns:a16="http://schemas.microsoft.com/office/drawing/2014/main" id="{93337BF7-6C16-6E4E-8B9B-CA53F6FBB868}"/>
              </a:ext>
            </a:extLst>
          </p:cNvPr>
          <p:cNvSpPr>
            <a:spLocks/>
          </p:cNvSpPr>
          <p:nvPr/>
        </p:nvSpPr>
        <p:spPr bwMode="auto">
          <a:xfrm flipH="1">
            <a:off x="3579813" y="4240213"/>
            <a:ext cx="457200" cy="1169987"/>
          </a:xfrm>
          <a:custGeom>
            <a:avLst/>
            <a:gdLst>
              <a:gd name="G0" fmla="+- 0 0 0"/>
              <a:gd name="G1" fmla="+- 17942 0 0"/>
              <a:gd name="G2" fmla="+- 21600 0 0"/>
              <a:gd name="T0" fmla="*/ 12026 w 21600"/>
              <a:gd name="T1" fmla="*/ 0 h 17942"/>
              <a:gd name="T2" fmla="*/ 21600 w 21600"/>
              <a:gd name="T3" fmla="*/ 17942 h 17942"/>
              <a:gd name="T4" fmla="*/ 0 w 21600"/>
              <a:gd name="T5" fmla="*/ 17942 h 17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7942" fill="none" extrusionOk="0">
                <a:moveTo>
                  <a:pt x="12026" y="-1"/>
                </a:moveTo>
                <a:cubicBezTo>
                  <a:pt x="18009" y="4010"/>
                  <a:pt x="21600" y="10739"/>
                  <a:pt x="21600" y="17942"/>
                </a:cubicBezTo>
              </a:path>
              <a:path w="21600" h="17942" stroke="0" extrusionOk="0">
                <a:moveTo>
                  <a:pt x="12026" y="-1"/>
                </a:moveTo>
                <a:cubicBezTo>
                  <a:pt x="18009" y="4010"/>
                  <a:pt x="21600" y="10739"/>
                  <a:pt x="21600" y="17942"/>
                </a:cubicBezTo>
                <a:lnTo>
                  <a:pt x="0" y="17942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5F96789A-44DD-6D41-9EA8-EFF678878B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057400"/>
            <a:ext cx="7772400" cy="1143000"/>
          </a:xfrm>
        </p:spPr>
        <p:txBody>
          <a:bodyPr/>
          <a:lstStyle/>
          <a:p>
            <a:r>
              <a:rPr lang="en-US" altLang="en-US" dirty="0"/>
              <a:t>Compare Horizontal to 2G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EE67A1F9-9E8B-1A4B-AD93-47EEFB7676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Test Position 2G/PC</a:t>
            </a:r>
          </a:p>
        </p:txBody>
      </p:sp>
      <p:sp>
        <p:nvSpPr>
          <p:cNvPr id="75779" name="Line 3">
            <a:extLst>
              <a:ext uri="{FF2B5EF4-FFF2-40B4-BE49-F238E27FC236}">
                <a16:creationId xmlns:a16="http://schemas.microsoft.com/office/drawing/2014/main" id="{1C409023-DA8C-C047-BECE-438933B117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495800"/>
            <a:ext cx="0" cy="1143000"/>
          </a:xfrm>
          <a:prstGeom prst="line">
            <a:avLst/>
          </a:pr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0" name="Text Box 4">
            <a:extLst>
              <a:ext uri="{FF2B5EF4-FFF2-40B4-BE49-F238E27FC236}">
                <a16:creationId xmlns:a16="http://schemas.microsoft.com/office/drawing/2014/main" id="{C12BCF90-D600-4B46-B837-D4B9AC266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2578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Plates Vertical</a:t>
            </a:r>
          </a:p>
        </p:txBody>
      </p:sp>
      <p:sp>
        <p:nvSpPr>
          <p:cNvPr id="75781" name="Text Box 5">
            <a:extLst>
              <a:ext uri="{FF2B5EF4-FFF2-40B4-BE49-F238E27FC236}">
                <a16:creationId xmlns:a16="http://schemas.microsoft.com/office/drawing/2014/main" id="{C80236FF-273E-3246-9449-CDE356597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133600"/>
            <a:ext cx="1828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Weld Axis Horizontal</a:t>
            </a:r>
          </a:p>
        </p:txBody>
      </p:sp>
      <p:sp>
        <p:nvSpPr>
          <p:cNvPr id="75782" name="Freeform 6">
            <a:extLst>
              <a:ext uri="{FF2B5EF4-FFF2-40B4-BE49-F238E27FC236}">
                <a16:creationId xmlns:a16="http://schemas.microsoft.com/office/drawing/2014/main" id="{20768A8D-C392-7B45-B7F8-EFEEA6341167}"/>
              </a:ext>
            </a:extLst>
          </p:cNvPr>
          <p:cNvSpPr>
            <a:spLocks/>
          </p:cNvSpPr>
          <p:nvPr/>
        </p:nvSpPr>
        <p:spPr bwMode="auto">
          <a:xfrm>
            <a:off x="2292350" y="2035175"/>
            <a:ext cx="3330575" cy="3905250"/>
          </a:xfrm>
          <a:custGeom>
            <a:avLst/>
            <a:gdLst>
              <a:gd name="T0" fmla="*/ 0 w 2098"/>
              <a:gd name="T1" fmla="*/ 2460 h 2460"/>
              <a:gd name="T2" fmla="*/ 2098 w 2098"/>
              <a:gd name="T3" fmla="*/ 1262 h 2460"/>
              <a:gd name="T4" fmla="*/ 2094 w 2098"/>
              <a:gd name="T5" fmla="*/ 0 h 2460"/>
              <a:gd name="T6" fmla="*/ 20 w 2098"/>
              <a:gd name="T7" fmla="*/ 960 h 2460"/>
              <a:gd name="T8" fmla="*/ 6 w 2098"/>
              <a:gd name="T9" fmla="*/ 2458 h 2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8" h="2460">
                <a:moveTo>
                  <a:pt x="0" y="2460"/>
                </a:moveTo>
                <a:lnTo>
                  <a:pt x="2098" y="1262"/>
                </a:lnTo>
                <a:lnTo>
                  <a:pt x="2094" y="0"/>
                </a:lnTo>
                <a:lnTo>
                  <a:pt x="20" y="960"/>
                </a:lnTo>
                <a:lnTo>
                  <a:pt x="6" y="245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Freeform 7">
            <a:extLst>
              <a:ext uri="{FF2B5EF4-FFF2-40B4-BE49-F238E27FC236}">
                <a16:creationId xmlns:a16="http://schemas.microsoft.com/office/drawing/2014/main" id="{66296A3C-95E9-AB4A-8423-C0957C3000A3}"/>
              </a:ext>
            </a:extLst>
          </p:cNvPr>
          <p:cNvSpPr>
            <a:spLocks/>
          </p:cNvSpPr>
          <p:nvPr/>
        </p:nvSpPr>
        <p:spPr bwMode="auto">
          <a:xfrm>
            <a:off x="2098675" y="3470275"/>
            <a:ext cx="225425" cy="2470150"/>
          </a:xfrm>
          <a:custGeom>
            <a:avLst/>
            <a:gdLst>
              <a:gd name="T0" fmla="*/ 120 w 142"/>
              <a:gd name="T1" fmla="*/ 1556 h 1556"/>
              <a:gd name="T2" fmla="*/ 0 w 142"/>
              <a:gd name="T3" fmla="*/ 1476 h 1556"/>
              <a:gd name="T4" fmla="*/ 2 w 142"/>
              <a:gd name="T5" fmla="*/ 0 h 1556"/>
              <a:gd name="T6" fmla="*/ 142 w 142"/>
              <a:gd name="T7" fmla="*/ 56 h 1556"/>
              <a:gd name="T8" fmla="*/ 132 w 142"/>
              <a:gd name="T9" fmla="*/ 725 h 1556"/>
              <a:gd name="T10" fmla="*/ 120 w 142"/>
              <a:gd name="T11" fmla="*/ 1556 h 1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2" h="1556">
                <a:moveTo>
                  <a:pt x="120" y="1556"/>
                </a:moveTo>
                <a:lnTo>
                  <a:pt x="0" y="1476"/>
                </a:lnTo>
                <a:lnTo>
                  <a:pt x="2" y="0"/>
                </a:lnTo>
                <a:lnTo>
                  <a:pt x="142" y="56"/>
                </a:lnTo>
                <a:lnTo>
                  <a:pt x="132" y="725"/>
                </a:lnTo>
                <a:lnTo>
                  <a:pt x="120" y="1556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Freeform 8">
            <a:extLst>
              <a:ext uri="{FF2B5EF4-FFF2-40B4-BE49-F238E27FC236}">
                <a16:creationId xmlns:a16="http://schemas.microsoft.com/office/drawing/2014/main" id="{02F83AF9-A0A6-2248-8B9D-32B14BBC1207}"/>
              </a:ext>
            </a:extLst>
          </p:cNvPr>
          <p:cNvSpPr>
            <a:spLocks/>
          </p:cNvSpPr>
          <p:nvPr/>
        </p:nvSpPr>
        <p:spPr bwMode="auto">
          <a:xfrm>
            <a:off x="2101850" y="1955800"/>
            <a:ext cx="3514725" cy="1612900"/>
          </a:xfrm>
          <a:custGeom>
            <a:avLst/>
            <a:gdLst>
              <a:gd name="T0" fmla="*/ 0 w 2214"/>
              <a:gd name="T1" fmla="*/ 958 h 1016"/>
              <a:gd name="T2" fmla="*/ 2081 w 2214"/>
              <a:gd name="T3" fmla="*/ 0 h 1016"/>
              <a:gd name="T4" fmla="*/ 2214 w 2214"/>
              <a:gd name="T5" fmla="*/ 50 h 1016"/>
              <a:gd name="T6" fmla="*/ 140 w 2214"/>
              <a:gd name="T7" fmla="*/ 1016 h 1016"/>
              <a:gd name="T8" fmla="*/ 0 w 2214"/>
              <a:gd name="T9" fmla="*/ 958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4" h="1016">
                <a:moveTo>
                  <a:pt x="0" y="958"/>
                </a:moveTo>
                <a:lnTo>
                  <a:pt x="2081" y="0"/>
                </a:lnTo>
                <a:lnTo>
                  <a:pt x="2214" y="50"/>
                </a:lnTo>
                <a:lnTo>
                  <a:pt x="140" y="1016"/>
                </a:lnTo>
                <a:lnTo>
                  <a:pt x="0" y="958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5" name="Freeform 9">
            <a:extLst>
              <a:ext uri="{FF2B5EF4-FFF2-40B4-BE49-F238E27FC236}">
                <a16:creationId xmlns:a16="http://schemas.microsoft.com/office/drawing/2014/main" id="{810430B8-607C-4F40-B6BD-55188E70ED5C}"/>
              </a:ext>
            </a:extLst>
          </p:cNvPr>
          <p:cNvSpPr>
            <a:spLocks/>
          </p:cNvSpPr>
          <p:nvPr/>
        </p:nvSpPr>
        <p:spPr bwMode="auto">
          <a:xfrm>
            <a:off x="2095500" y="2867025"/>
            <a:ext cx="3622675" cy="2222500"/>
          </a:xfrm>
          <a:custGeom>
            <a:avLst/>
            <a:gdLst>
              <a:gd name="T0" fmla="*/ 2214 w 2282"/>
              <a:gd name="T1" fmla="*/ 0 h 1400"/>
              <a:gd name="T2" fmla="*/ 2262 w 2282"/>
              <a:gd name="T3" fmla="*/ 40 h 1400"/>
              <a:gd name="T4" fmla="*/ 2282 w 2282"/>
              <a:gd name="T5" fmla="*/ 142 h 1400"/>
              <a:gd name="T6" fmla="*/ 2268 w 2282"/>
              <a:gd name="T7" fmla="*/ 248 h 1400"/>
              <a:gd name="T8" fmla="*/ 2234 w 2282"/>
              <a:gd name="T9" fmla="*/ 292 h 1400"/>
              <a:gd name="T10" fmla="*/ 126 w 2282"/>
              <a:gd name="T11" fmla="*/ 1400 h 1400"/>
              <a:gd name="T12" fmla="*/ 56 w 2282"/>
              <a:gd name="T13" fmla="*/ 1349 h 1400"/>
              <a:gd name="T14" fmla="*/ 0 w 2282"/>
              <a:gd name="T15" fmla="*/ 1260 h 1400"/>
              <a:gd name="T16" fmla="*/ 0 w 2282"/>
              <a:gd name="T17" fmla="*/ 1192 h 1400"/>
              <a:gd name="T18" fmla="*/ 48 w 2282"/>
              <a:gd name="T19" fmla="*/ 1119 h 1400"/>
              <a:gd name="T20" fmla="*/ 132 w 2282"/>
              <a:gd name="T21" fmla="*/ 1070 h 1400"/>
              <a:gd name="T22" fmla="*/ 2218 w 2282"/>
              <a:gd name="T23" fmla="*/ 0 h 1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82" h="1400">
                <a:moveTo>
                  <a:pt x="2214" y="0"/>
                </a:moveTo>
                <a:lnTo>
                  <a:pt x="2262" y="40"/>
                </a:lnTo>
                <a:lnTo>
                  <a:pt x="2282" y="142"/>
                </a:lnTo>
                <a:lnTo>
                  <a:pt x="2268" y="248"/>
                </a:lnTo>
                <a:lnTo>
                  <a:pt x="2234" y="292"/>
                </a:lnTo>
                <a:lnTo>
                  <a:pt x="126" y="1400"/>
                </a:lnTo>
                <a:lnTo>
                  <a:pt x="56" y="1349"/>
                </a:lnTo>
                <a:lnTo>
                  <a:pt x="0" y="1260"/>
                </a:lnTo>
                <a:lnTo>
                  <a:pt x="0" y="1192"/>
                </a:lnTo>
                <a:lnTo>
                  <a:pt x="48" y="1119"/>
                </a:lnTo>
                <a:lnTo>
                  <a:pt x="132" y="1070"/>
                </a:lnTo>
                <a:lnTo>
                  <a:pt x="2218" y="0"/>
                </a:lnTo>
              </a:path>
            </a:pathLst>
          </a:custGeom>
          <a:solidFill>
            <a:schemeClr val="accent1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6" name="Freeform 10">
            <a:extLst>
              <a:ext uri="{FF2B5EF4-FFF2-40B4-BE49-F238E27FC236}">
                <a16:creationId xmlns:a16="http://schemas.microsoft.com/office/drawing/2014/main" id="{6A526A88-2E31-0943-BF1E-6392720A9FD6}"/>
              </a:ext>
            </a:extLst>
          </p:cNvPr>
          <p:cNvSpPr>
            <a:spLocks/>
          </p:cNvSpPr>
          <p:nvPr/>
        </p:nvSpPr>
        <p:spPr bwMode="auto">
          <a:xfrm>
            <a:off x="2298700" y="4576763"/>
            <a:ext cx="85725" cy="503237"/>
          </a:xfrm>
          <a:custGeom>
            <a:avLst/>
            <a:gdLst>
              <a:gd name="T0" fmla="*/ 11 w 54"/>
              <a:gd name="T1" fmla="*/ 0 h 317"/>
              <a:gd name="T2" fmla="*/ 40 w 54"/>
              <a:gd name="T3" fmla="*/ 73 h 317"/>
              <a:gd name="T4" fmla="*/ 54 w 54"/>
              <a:gd name="T5" fmla="*/ 177 h 317"/>
              <a:gd name="T6" fmla="*/ 43 w 54"/>
              <a:gd name="T7" fmla="*/ 261 h 317"/>
              <a:gd name="T8" fmla="*/ 0 w 54"/>
              <a:gd name="T9" fmla="*/ 317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317">
                <a:moveTo>
                  <a:pt x="11" y="0"/>
                </a:moveTo>
                <a:lnTo>
                  <a:pt x="40" y="73"/>
                </a:lnTo>
                <a:lnTo>
                  <a:pt x="54" y="177"/>
                </a:lnTo>
                <a:lnTo>
                  <a:pt x="43" y="261"/>
                </a:lnTo>
                <a:lnTo>
                  <a:pt x="0" y="317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7" name="Line 11">
            <a:extLst>
              <a:ext uri="{FF2B5EF4-FFF2-40B4-BE49-F238E27FC236}">
                <a16:creationId xmlns:a16="http://schemas.microsoft.com/office/drawing/2014/main" id="{7030E1E9-4481-314A-AA32-269EE40DCB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400" y="2787650"/>
            <a:ext cx="5410200" cy="2667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8" name="Text Box 12">
            <a:extLst>
              <a:ext uri="{FF2B5EF4-FFF2-40B4-BE49-F238E27FC236}">
                <a16:creationId xmlns:a16="http://schemas.microsoft.com/office/drawing/2014/main" id="{1D16BC49-13B2-C048-B3FF-17BB86544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876800"/>
            <a:ext cx="838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±15°</a:t>
            </a:r>
          </a:p>
        </p:txBody>
      </p:sp>
      <p:sp>
        <p:nvSpPr>
          <p:cNvPr id="75789" name="Line 13">
            <a:extLst>
              <a:ext uri="{FF2B5EF4-FFF2-40B4-BE49-F238E27FC236}">
                <a16:creationId xmlns:a16="http://schemas.microsoft.com/office/drawing/2014/main" id="{870ACFB6-F6DB-3545-91BC-D1A6E62A6F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3124200"/>
            <a:ext cx="4038600" cy="2667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0" name="Line 14">
            <a:extLst>
              <a:ext uri="{FF2B5EF4-FFF2-40B4-BE49-F238E27FC236}">
                <a16:creationId xmlns:a16="http://schemas.microsoft.com/office/drawing/2014/main" id="{C14559D5-39F2-7F46-8A8E-F98CF66EE5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3124200"/>
            <a:ext cx="4343400" cy="1524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1" name="Arc 15">
            <a:extLst>
              <a:ext uri="{FF2B5EF4-FFF2-40B4-BE49-F238E27FC236}">
                <a16:creationId xmlns:a16="http://schemas.microsoft.com/office/drawing/2014/main" id="{16C67B45-D840-DC4F-9472-3988B32E6ABE}"/>
              </a:ext>
            </a:extLst>
          </p:cNvPr>
          <p:cNvSpPr>
            <a:spLocks/>
          </p:cNvSpPr>
          <p:nvPr/>
        </p:nvSpPr>
        <p:spPr bwMode="auto">
          <a:xfrm>
            <a:off x="6705600" y="3073400"/>
            <a:ext cx="838200" cy="457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80"/>
                </a:solidFill>
              </a:rPr>
              <a:t>±15°</a:t>
            </a:r>
          </a:p>
        </p:txBody>
      </p:sp>
      <p:sp>
        <p:nvSpPr>
          <p:cNvPr id="75792" name="Line 16">
            <a:extLst>
              <a:ext uri="{FF2B5EF4-FFF2-40B4-BE49-F238E27FC236}">
                <a16:creationId xmlns:a16="http://schemas.microsoft.com/office/drawing/2014/main" id="{8337BF8E-05F7-4D46-9F40-376B284521BE}"/>
              </a:ext>
            </a:extLst>
          </p:cNvPr>
          <p:cNvSpPr>
            <a:spLocks noChangeShapeType="1"/>
          </p:cNvSpPr>
          <p:nvPr/>
        </p:nvSpPr>
        <p:spPr bwMode="auto">
          <a:xfrm rot="5485709">
            <a:off x="6019800" y="2606675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3" name="Line 17">
            <a:extLst>
              <a:ext uri="{FF2B5EF4-FFF2-40B4-BE49-F238E27FC236}">
                <a16:creationId xmlns:a16="http://schemas.microsoft.com/office/drawing/2014/main" id="{FA0554FF-1968-CD4B-94F7-06F923C53C65}"/>
              </a:ext>
            </a:extLst>
          </p:cNvPr>
          <p:cNvSpPr>
            <a:spLocks noChangeShapeType="1"/>
          </p:cNvSpPr>
          <p:nvPr/>
        </p:nvSpPr>
        <p:spPr bwMode="auto">
          <a:xfrm rot="5909854">
            <a:off x="5709443" y="2586832"/>
            <a:ext cx="379413" cy="11493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4" name="Line 18">
            <a:extLst>
              <a:ext uri="{FF2B5EF4-FFF2-40B4-BE49-F238E27FC236}">
                <a16:creationId xmlns:a16="http://schemas.microsoft.com/office/drawing/2014/main" id="{81AFDF42-19A4-624C-9A8F-B50C6EE310AF}"/>
              </a:ext>
            </a:extLst>
          </p:cNvPr>
          <p:cNvSpPr>
            <a:spLocks noChangeShapeType="1"/>
          </p:cNvSpPr>
          <p:nvPr/>
        </p:nvSpPr>
        <p:spPr bwMode="auto">
          <a:xfrm rot="5485709" flipH="1">
            <a:off x="5749925" y="2871788"/>
            <a:ext cx="304800" cy="1143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795" name="Group 19">
            <a:extLst>
              <a:ext uri="{FF2B5EF4-FFF2-40B4-BE49-F238E27FC236}">
                <a16:creationId xmlns:a16="http://schemas.microsoft.com/office/drawing/2014/main" id="{C4EB87F5-A9DC-4746-9F44-C9310FDF2EED}"/>
              </a:ext>
            </a:extLst>
          </p:cNvPr>
          <p:cNvGrpSpPr>
            <a:grpSpLocks/>
          </p:cNvGrpSpPr>
          <p:nvPr/>
        </p:nvGrpSpPr>
        <p:grpSpPr bwMode="auto">
          <a:xfrm rot="5491548">
            <a:off x="6169819" y="3269457"/>
            <a:ext cx="598487" cy="133350"/>
            <a:chOff x="2784" y="1356"/>
            <a:chExt cx="377" cy="84"/>
          </a:xfrm>
        </p:grpSpPr>
        <p:sp>
          <p:nvSpPr>
            <p:cNvPr id="75796" name="Arc 20">
              <a:extLst>
                <a:ext uri="{FF2B5EF4-FFF2-40B4-BE49-F238E27FC236}">
                  <a16:creationId xmlns:a16="http://schemas.microsoft.com/office/drawing/2014/main" id="{5D56088E-0F17-794E-A364-1FF157A1E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1356"/>
              <a:ext cx="185" cy="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6686"/>
                <a:gd name="T1" fmla="*/ 0 h 21600"/>
                <a:gd name="T2" fmla="*/ 16686 w 16686"/>
                <a:gd name="T3" fmla="*/ 7885 h 21600"/>
                <a:gd name="T4" fmla="*/ 0 w 1668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686" h="21600" fill="none" extrusionOk="0">
                  <a:moveTo>
                    <a:pt x="0" y="0"/>
                  </a:moveTo>
                  <a:cubicBezTo>
                    <a:pt x="6461" y="0"/>
                    <a:pt x="12583" y="2892"/>
                    <a:pt x="16686" y="7884"/>
                  </a:cubicBezTo>
                </a:path>
                <a:path w="16686" h="21600" stroke="0" extrusionOk="0">
                  <a:moveTo>
                    <a:pt x="0" y="0"/>
                  </a:moveTo>
                  <a:cubicBezTo>
                    <a:pt x="6461" y="0"/>
                    <a:pt x="12583" y="2892"/>
                    <a:pt x="16686" y="788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7" name="Arc 21">
              <a:extLst>
                <a:ext uri="{FF2B5EF4-FFF2-40B4-BE49-F238E27FC236}">
                  <a16:creationId xmlns:a16="http://schemas.microsoft.com/office/drawing/2014/main" id="{469CC932-0E0C-6A4E-B9B2-5C5F51D289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784" y="1356"/>
              <a:ext cx="185" cy="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6686"/>
                <a:gd name="T1" fmla="*/ 0 h 21600"/>
                <a:gd name="T2" fmla="*/ 16686 w 16686"/>
                <a:gd name="T3" fmla="*/ 7885 h 21600"/>
                <a:gd name="T4" fmla="*/ 0 w 1668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686" h="21600" fill="none" extrusionOk="0">
                  <a:moveTo>
                    <a:pt x="0" y="0"/>
                  </a:moveTo>
                  <a:cubicBezTo>
                    <a:pt x="6461" y="0"/>
                    <a:pt x="12583" y="2892"/>
                    <a:pt x="16686" y="7884"/>
                  </a:cubicBezTo>
                </a:path>
                <a:path w="16686" h="21600" stroke="0" extrusionOk="0">
                  <a:moveTo>
                    <a:pt x="0" y="0"/>
                  </a:moveTo>
                  <a:cubicBezTo>
                    <a:pt x="6461" y="0"/>
                    <a:pt x="12583" y="2892"/>
                    <a:pt x="16686" y="788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C258BE29-C5C6-FC45-9F25-579F7F24C3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09800"/>
            <a:ext cx="7772400" cy="1143000"/>
          </a:xfrm>
        </p:spPr>
        <p:txBody>
          <a:bodyPr/>
          <a:lstStyle/>
          <a:p>
            <a:r>
              <a:rPr lang="en-US" altLang="en-US" dirty="0"/>
              <a:t>Horizontal ≠ 2G!!!!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">
            <a:extLst>
              <a:ext uri="{FF2B5EF4-FFF2-40B4-BE49-F238E27FC236}">
                <a16:creationId xmlns:a16="http://schemas.microsoft.com/office/drawing/2014/main" id="{974B10B0-E013-7548-8189-E42C0FFC5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0" y="393700"/>
            <a:ext cx="5249863" cy="554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7" name="Line 5">
            <a:extLst>
              <a:ext uri="{FF2B5EF4-FFF2-40B4-BE49-F238E27FC236}">
                <a16:creationId xmlns:a16="http://schemas.microsoft.com/office/drawing/2014/main" id="{26CFC817-7073-294F-BB20-23801A6EF1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30550" y="4495800"/>
            <a:ext cx="2362200" cy="3810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9" name="Text Box 7">
            <a:extLst>
              <a:ext uri="{FF2B5EF4-FFF2-40B4-BE49-F238E27FC236}">
                <a16:creationId xmlns:a16="http://schemas.microsoft.com/office/drawing/2014/main" id="{D5810BCD-0829-514D-A993-0D11E6449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0" y="4495800"/>
            <a:ext cx="6111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80"/>
                </a:solidFill>
              </a:rPr>
              <a:t>80</a:t>
            </a:r>
            <a:r>
              <a:rPr lang="en-US" altLang="en-US"/>
              <a:t>°</a:t>
            </a:r>
          </a:p>
        </p:txBody>
      </p:sp>
      <p:sp>
        <p:nvSpPr>
          <p:cNvPr id="74765" name="Line 13">
            <a:extLst>
              <a:ext uri="{FF2B5EF4-FFF2-40B4-BE49-F238E27FC236}">
                <a16:creationId xmlns:a16="http://schemas.microsoft.com/office/drawing/2014/main" id="{D0D0EAFF-6DCA-104B-B681-4B2AB77255D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2750" y="4495800"/>
            <a:ext cx="2209800" cy="13716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7" name="Text Box 15">
            <a:extLst>
              <a:ext uri="{FF2B5EF4-FFF2-40B4-BE49-F238E27FC236}">
                <a16:creationId xmlns:a16="http://schemas.microsoft.com/office/drawing/2014/main" id="{5C30731E-0635-B249-AE45-02DB44260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4763" y="5715000"/>
            <a:ext cx="76358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80"/>
                </a:solidFill>
              </a:rPr>
              <a:t>280°</a:t>
            </a:r>
            <a:endParaRPr lang="en-US" altLang="en-US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0D4509B2-3804-6A44-93A8-ED1CCA905F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4495800" cy="1143000"/>
          </a:xfrm>
        </p:spPr>
        <p:txBody>
          <a:bodyPr/>
          <a:lstStyle/>
          <a:p>
            <a:pPr algn="l"/>
            <a:r>
              <a:rPr lang="en-US" altLang="en-US"/>
              <a:t>Overhead Position</a:t>
            </a:r>
          </a:p>
        </p:txBody>
      </p:sp>
      <p:sp>
        <p:nvSpPr>
          <p:cNvPr id="74770" name="Arc 18">
            <a:extLst>
              <a:ext uri="{FF2B5EF4-FFF2-40B4-BE49-F238E27FC236}">
                <a16:creationId xmlns:a16="http://schemas.microsoft.com/office/drawing/2014/main" id="{8F156CBB-E480-3046-85F6-90E37C65AE7E}"/>
              </a:ext>
            </a:extLst>
          </p:cNvPr>
          <p:cNvSpPr>
            <a:spLocks/>
          </p:cNvSpPr>
          <p:nvPr/>
        </p:nvSpPr>
        <p:spPr bwMode="auto">
          <a:xfrm flipH="1" flipV="1">
            <a:off x="3276600" y="4800600"/>
            <a:ext cx="2209800" cy="1524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1" name="Arc 19">
            <a:extLst>
              <a:ext uri="{FF2B5EF4-FFF2-40B4-BE49-F238E27FC236}">
                <a16:creationId xmlns:a16="http://schemas.microsoft.com/office/drawing/2014/main" id="{8FAC5D8A-CEAB-DA4C-93B7-47775F369112}"/>
              </a:ext>
            </a:extLst>
          </p:cNvPr>
          <p:cNvSpPr>
            <a:spLocks/>
          </p:cNvSpPr>
          <p:nvPr/>
        </p:nvSpPr>
        <p:spPr bwMode="auto">
          <a:xfrm flipV="1">
            <a:off x="5486400" y="5638800"/>
            <a:ext cx="1752600" cy="685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2" name="Text Box 10">
            <a:extLst>
              <a:ext uri="{FF2B5EF4-FFF2-40B4-BE49-F238E27FC236}">
                <a16:creationId xmlns:a16="http://schemas.microsoft.com/office/drawing/2014/main" id="{84706D8D-29B2-FB4F-8EF2-A6EFBEF72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6019800"/>
            <a:ext cx="151606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80"/>
                </a:solidFill>
              </a:rPr>
              <a:t>160° range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build="p" autoUpdateAnimBg="0" advAuto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6" name="Picture 8">
            <a:extLst>
              <a:ext uri="{FF2B5EF4-FFF2-40B4-BE49-F238E27FC236}">
                <a16:creationId xmlns:a16="http://schemas.microsoft.com/office/drawing/2014/main" id="{2E37ABF2-B70C-E649-AB65-5C3E9C46C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411288"/>
            <a:ext cx="7034212" cy="542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Rectangle 2">
            <a:extLst>
              <a:ext uri="{FF2B5EF4-FFF2-40B4-BE49-F238E27FC236}">
                <a16:creationId xmlns:a16="http://schemas.microsoft.com/office/drawing/2014/main" id="{BABC73EE-8223-BC43-ADCF-C9AE1DD012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 Overhead</a:t>
            </a:r>
          </a:p>
        </p:txBody>
      </p:sp>
      <p:sp>
        <p:nvSpPr>
          <p:cNvPr id="37893" name="AutoShape 5">
            <a:extLst>
              <a:ext uri="{FF2B5EF4-FFF2-40B4-BE49-F238E27FC236}">
                <a16:creationId xmlns:a16="http://schemas.microsoft.com/office/drawing/2014/main" id="{E0E2D1D8-0084-2945-B10E-0E94FA26A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438400"/>
            <a:ext cx="2133600" cy="1219200"/>
          </a:xfrm>
          <a:prstGeom prst="wedgeRoundRectCallout">
            <a:avLst>
              <a:gd name="adj1" fmla="val 75296"/>
              <a:gd name="adj2" fmla="val 18711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Face of weld</a:t>
            </a:r>
          </a:p>
          <a:p>
            <a:pPr algn="ctr"/>
            <a:r>
              <a:rPr lang="en-US" altLang="en-US"/>
              <a:t> is overhead!!!</a:t>
            </a:r>
          </a:p>
        </p:txBody>
      </p:sp>
      <p:sp>
        <p:nvSpPr>
          <p:cNvPr id="37894" name="Line 6">
            <a:extLst>
              <a:ext uri="{FF2B5EF4-FFF2-40B4-BE49-F238E27FC236}">
                <a16:creationId xmlns:a16="http://schemas.microsoft.com/office/drawing/2014/main" id="{59CCFDD5-0ABD-D845-AEEF-90FCCD3F3E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3000" y="5257800"/>
            <a:ext cx="0" cy="6096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Text Box 7">
            <a:extLst>
              <a:ext uri="{FF2B5EF4-FFF2-40B4-BE49-F238E27FC236}">
                <a16:creationId xmlns:a16="http://schemas.microsoft.com/office/drawing/2014/main" id="{2FB15BCC-6F00-B84A-8C65-925F98D13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867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0°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3" name="Picture 7">
            <a:extLst>
              <a:ext uri="{FF2B5EF4-FFF2-40B4-BE49-F238E27FC236}">
                <a16:creationId xmlns:a16="http://schemas.microsoft.com/office/drawing/2014/main" id="{CA99C090-1C41-D342-AADE-50CA5E9AA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244">
            <a:off x="1371600" y="1447800"/>
            <a:ext cx="6934200" cy="535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898" name="Rectangle 2">
            <a:extLst>
              <a:ext uri="{FF2B5EF4-FFF2-40B4-BE49-F238E27FC236}">
                <a16:creationId xmlns:a16="http://schemas.microsoft.com/office/drawing/2014/main" id="{43F55168-BB15-AA49-8AED-1EA859BD7D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 Overhead End View</a:t>
            </a:r>
          </a:p>
        </p:txBody>
      </p:sp>
      <p:sp>
        <p:nvSpPr>
          <p:cNvPr id="80900" name="AutoShape 4">
            <a:extLst>
              <a:ext uri="{FF2B5EF4-FFF2-40B4-BE49-F238E27FC236}">
                <a16:creationId xmlns:a16="http://schemas.microsoft.com/office/drawing/2014/main" id="{EE7AA8B5-BBC7-E048-A6FB-B65556729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486400"/>
            <a:ext cx="2133600" cy="1219200"/>
          </a:xfrm>
          <a:prstGeom prst="wedgeRoundRectCallout">
            <a:avLst>
              <a:gd name="adj1" fmla="val 118750"/>
              <a:gd name="adj2" fmla="val -3997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Face of weld</a:t>
            </a:r>
          </a:p>
          <a:p>
            <a:pPr algn="ctr"/>
            <a:r>
              <a:rPr lang="en-US" altLang="en-US"/>
              <a:t> is overhead</a:t>
            </a:r>
          </a:p>
        </p:txBody>
      </p:sp>
      <p:sp>
        <p:nvSpPr>
          <p:cNvPr id="80901" name="Line 5">
            <a:extLst>
              <a:ext uri="{FF2B5EF4-FFF2-40B4-BE49-F238E27FC236}">
                <a16:creationId xmlns:a16="http://schemas.microsoft.com/office/drawing/2014/main" id="{0EA2F3F7-2222-DA4D-82E8-7897E3CDBA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5410200"/>
            <a:ext cx="0" cy="6096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2" name="Text Box 6">
            <a:extLst>
              <a:ext uri="{FF2B5EF4-FFF2-40B4-BE49-F238E27FC236}">
                <a16:creationId xmlns:a16="http://schemas.microsoft.com/office/drawing/2014/main" id="{4BEDA8FE-8636-1344-B221-CABE05313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6019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0°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7" name="Picture 7">
            <a:extLst>
              <a:ext uri="{FF2B5EF4-FFF2-40B4-BE49-F238E27FC236}">
                <a16:creationId xmlns:a16="http://schemas.microsoft.com/office/drawing/2014/main" id="{73128F61-87FB-224D-82CA-16AAAC8DA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2319">
            <a:off x="1295400" y="1469693"/>
            <a:ext cx="6477000" cy="499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3" name="Rectangle 3">
            <a:extLst>
              <a:ext uri="{FF2B5EF4-FFF2-40B4-BE49-F238E27FC236}">
                <a16:creationId xmlns:a16="http://schemas.microsoft.com/office/drawing/2014/main" id="{1BE8456E-243C-3E4D-855C-F6BE079DC3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Overhead Partial Rotation </a:t>
            </a:r>
            <a:br>
              <a:rPr lang="en-US" altLang="en-US"/>
            </a:br>
            <a:r>
              <a:rPr lang="en-US" altLang="en-US"/>
              <a:t>End View</a:t>
            </a:r>
          </a:p>
        </p:txBody>
      </p:sp>
      <p:sp>
        <p:nvSpPr>
          <p:cNvPr id="81924" name="AutoShape 4">
            <a:extLst>
              <a:ext uri="{FF2B5EF4-FFF2-40B4-BE49-F238E27FC236}">
                <a16:creationId xmlns:a16="http://schemas.microsoft.com/office/drawing/2014/main" id="{3B4FE1CD-3A4F-C349-9024-82BCBD3A9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029200"/>
            <a:ext cx="2133600" cy="1219200"/>
          </a:xfrm>
          <a:prstGeom prst="wedgeRoundRectCallout">
            <a:avLst>
              <a:gd name="adj1" fmla="val -127681"/>
              <a:gd name="adj2" fmla="val 273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Face of weld</a:t>
            </a:r>
          </a:p>
          <a:p>
            <a:pPr algn="ctr"/>
            <a:r>
              <a:rPr lang="en-US" altLang="en-US"/>
              <a:t> is overhead</a:t>
            </a:r>
          </a:p>
        </p:txBody>
      </p:sp>
      <p:sp>
        <p:nvSpPr>
          <p:cNvPr id="81925" name="Line 5">
            <a:extLst>
              <a:ext uri="{FF2B5EF4-FFF2-40B4-BE49-F238E27FC236}">
                <a16:creationId xmlns:a16="http://schemas.microsoft.com/office/drawing/2014/main" id="{24EE0220-D4F0-F649-87C0-1907BD3953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5410200"/>
            <a:ext cx="0" cy="6096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6" name="Text Box 6">
            <a:extLst>
              <a:ext uri="{FF2B5EF4-FFF2-40B4-BE49-F238E27FC236}">
                <a16:creationId xmlns:a16="http://schemas.microsoft.com/office/drawing/2014/main" id="{B0ABDCC9-8018-D048-897C-2E6E361A0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6019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0°</a:t>
            </a:r>
          </a:p>
        </p:txBody>
      </p:sp>
      <p:sp>
        <p:nvSpPr>
          <p:cNvPr id="81928" name="Line 8">
            <a:extLst>
              <a:ext uri="{FF2B5EF4-FFF2-40B4-BE49-F238E27FC236}">
                <a16:creationId xmlns:a16="http://schemas.microsoft.com/office/drawing/2014/main" id="{31C7627A-0695-134C-8B52-908B4E44B1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5410200"/>
            <a:ext cx="457200" cy="8382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>
            <a:extLst>
              <a:ext uri="{FF2B5EF4-FFF2-40B4-BE49-F238E27FC236}">
                <a16:creationId xmlns:a16="http://schemas.microsoft.com/office/drawing/2014/main" id="{B40D47F9-67B6-334E-A541-7C0BDE42D9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altLang="en-US"/>
              <a:t>Standard </a:t>
            </a:r>
            <a:r>
              <a:rPr lang="en-US" altLang="en-US" u="sng"/>
              <a:t>Test</a:t>
            </a:r>
            <a:r>
              <a:rPr lang="en-US" altLang="en-US"/>
              <a:t> Positions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911E94AD-5758-B948-A207-62D2FFC65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8907"/>
            <a:ext cx="9144000" cy="346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863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2" name="Picture 8">
            <a:extLst>
              <a:ext uri="{FF2B5EF4-FFF2-40B4-BE49-F238E27FC236}">
                <a16:creationId xmlns:a16="http://schemas.microsoft.com/office/drawing/2014/main" id="{B3F68B8F-0FAA-5841-8F5F-5BC577F22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1740">
            <a:off x="1676400" y="1829787"/>
            <a:ext cx="6553200" cy="505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7" name="Rectangle 3">
            <a:extLst>
              <a:ext uri="{FF2B5EF4-FFF2-40B4-BE49-F238E27FC236}">
                <a16:creationId xmlns:a16="http://schemas.microsoft.com/office/drawing/2014/main" id="{F793F26C-2DCA-E04E-8756-2D91BF44C8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Overhead </a:t>
            </a:r>
            <a:r>
              <a:rPr lang="en-US" altLang="en-US" u="sng"/>
              <a:t>Maximum Rotation</a:t>
            </a:r>
            <a:r>
              <a:rPr lang="en-US" altLang="en-US"/>
              <a:t> </a:t>
            </a:r>
            <a:br>
              <a:rPr lang="en-US" altLang="en-US"/>
            </a:br>
            <a:r>
              <a:rPr lang="en-US" altLang="en-US"/>
              <a:t>End View</a:t>
            </a:r>
          </a:p>
        </p:txBody>
      </p:sp>
      <p:sp>
        <p:nvSpPr>
          <p:cNvPr id="82949" name="Line 5">
            <a:extLst>
              <a:ext uri="{FF2B5EF4-FFF2-40B4-BE49-F238E27FC236}">
                <a16:creationId xmlns:a16="http://schemas.microsoft.com/office/drawing/2014/main" id="{B3B3B1AF-F5FF-7E4F-95FD-CFB3DA8B1E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6800" y="5105400"/>
            <a:ext cx="0" cy="15240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0" name="Text Box 6">
            <a:extLst>
              <a:ext uri="{FF2B5EF4-FFF2-40B4-BE49-F238E27FC236}">
                <a16:creationId xmlns:a16="http://schemas.microsoft.com/office/drawing/2014/main" id="{5C23F7A9-A9E5-A948-BE7C-8902E7EAF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64008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0°</a:t>
            </a:r>
          </a:p>
        </p:txBody>
      </p:sp>
      <p:sp>
        <p:nvSpPr>
          <p:cNvPr id="82951" name="Line 7">
            <a:extLst>
              <a:ext uri="{FF2B5EF4-FFF2-40B4-BE49-F238E27FC236}">
                <a16:creationId xmlns:a16="http://schemas.microsoft.com/office/drawing/2014/main" id="{F08B57E5-860B-C448-84EE-A2096004A7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5105400"/>
            <a:ext cx="2971800" cy="4572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3" name="Arc 9">
            <a:extLst>
              <a:ext uri="{FF2B5EF4-FFF2-40B4-BE49-F238E27FC236}">
                <a16:creationId xmlns:a16="http://schemas.microsoft.com/office/drawing/2014/main" id="{1A7F0B9F-4C8C-C141-A408-CB44A84B626B}"/>
              </a:ext>
            </a:extLst>
          </p:cNvPr>
          <p:cNvSpPr>
            <a:spLocks/>
          </p:cNvSpPr>
          <p:nvPr/>
        </p:nvSpPr>
        <p:spPr bwMode="auto">
          <a:xfrm flipV="1">
            <a:off x="4876800" y="5105400"/>
            <a:ext cx="1447800" cy="1295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210"/>
              <a:gd name="T1" fmla="*/ 0 h 21600"/>
              <a:gd name="T2" fmla="*/ 21210 w 21210"/>
              <a:gd name="T3" fmla="*/ 17517 h 21600"/>
              <a:gd name="T4" fmla="*/ 0 w 2121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210" h="21600" fill="none" extrusionOk="0">
                <a:moveTo>
                  <a:pt x="0" y="0"/>
                </a:moveTo>
                <a:cubicBezTo>
                  <a:pt x="10354" y="0"/>
                  <a:pt x="19253" y="7348"/>
                  <a:pt x="21210" y="17516"/>
                </a:cubicBezTo>
              </a:path>
              <a:path w="21210" h="21600" stroke="0" extrusionOk="0">
                <a:moveTo>
                  <a:pt x="0" y="0"/>
                </a:moveTo>
                <a:cubicBezTo>
                  <a:pt x="10354" y="0"/>
                  <a:pt x="19253" y="7348"/>
                  <a:pt x="21210" y="1751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4" name="Text Box 10">
            <a:extLst>
              <a:ext uri="{FF2B5EF4-FFF2-40B4-BE49-F238E27FC236}">
                <a16:creationId xmlns:a16="http://schemas.microsoft.com/office/drawing/2014/main" id="{FE833F2A-3F71-2B45-90AB-F8E66F416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257800"/>
            <a:ext cx="838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280°</a:t>
            </a:r>
          </a:p>
        </p:txBody>
      </p:sp>
      <p:sp>
        <p:nvSpPr>
          <p:cNvPr id="82955" name="AutoShape 11">
            <a:extLst>
              <a:ext uri="{FF2B5EF4-FFF2-40B4-BE49-F238E27FC236}">
                <a16:creationId xmlns:a16="http://schemas.microsoft.com/office/drawing/2014/main" id="{0684E001-3B20-DC49-AE83-C0728D1F1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200400"/>
            <a:ext cx="2438400" cy="1295400"/>
          </a:xfrm>
          <a:prstGeom prst="wedgeRoundRectCallout">
            <a:avLst>
              <a:gd name="adj1" fmla="val -93750"/>
              <a:gd name="adj2" fmla="val 8369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Face of weld on</a:t>
            </a:r>
          </a:p>
          <a:p>
            <a:pPr algn="ctr"/>
            <a:r>
              <a:rPr lang="en-US" altLang="en-US"/>
              <a:t>This side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7" name="Picture 1033">
            <a:extLst>
              <a:ext uri="{FF2B5EF4-FFF2-40B4-BE49-F238E27FC236}">
                <a16:creationId xmlns:a16="http://schemas.microsoft.com/office/drawing/2014/main" id="{F4CDD811-378E-A940-8E8B-17D7100C4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2165">
            <a:off x="1782763" y="1447800"/>
            <a:ext cx="6370637" cy="491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1" name="Rectangle 1027">
            <a:extLst>
              <a:ext uri="{FF2B5EF4-FFF2-40B4-BE49-F238E27FC236}">
                <a16:creationId xmlns:a16="http://schemas.microsoft.com/office/drawing/2014/main" id="{0192D953-3E19-5A43-86C8-8432DC5036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Overhead </a:t>
            </a:r>
            <a:r>
              <a:rPr lang="en-US" altLang="en-US" u="sng"/>
              <a:t>Maximum</a:t>
            </a:r>
            <a:r>
              <a:rPr lang="en-US" altLang="en-US"/>
              <a:t> Opposite Rotation End View</a:t>
            </a:r>
          </a:p>
        </p:txBody>
      </p:sp>
      <p:sp>
        <p:nvSpPr>
          <p:cNvPr id="83972" name="Line 1028">
            <a:extLst>
              <a:ext uri="{FF2B5EF4-FFF2-40B4-BE49-F238E27FC236}">
                <a16:creationId xmlns:a16="http://schemas.microsoft.com/office/drawing/2014/main" id="{142706D3-2BF6-5A47-BBAA-66755CF119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6800" y="5105400"/>
            <a:ext cx="0" cy="15240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3" name="Text Box 1029">
            <a:extLst>
              <a:ext uri="{FF2B5EF4-FFF2-40B4-BE49-F238E27FC236}">
                <a16:creationId xmlns:a16="http://schemas.microsoft.com/office/drawing/2014/main" id="{29279CDD-123A-714C-AA5C-D0AF3E8CE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64008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0°</a:t>
            </a:r>
          </a:p>
        </p:txBody>
      </p:sp>
      <p:sp>
        <p:nvSpPr>
          <p:cNvPr id="83974" name="Line 1030">
            <a:extLst>
              <a:ext uri="{FF2B5EF4-FFF2-40B4-BE49-F238E27FC236}">
                <a16:creationId xmlns:a16="http://schemas.microsoft.com/office/drawing/2014/main" id="{6F5D19F4-CB05-1948-B681-EC0BB2C0A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5105400"/>
            <a:ext cx="2971800" cy="4572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5" name="Arc 1031">
            <a:extLst>
              <a:ext uri="{FF2B5EF4-FFF2-40B4-BE49-F238E27FC236}">
                <a16:creationId xmlns:a16="http://schemas.microsoft.com/office/drawing/2014/main" id="{323C8D8E-3725-5449-8C70-C33EB3F5B595}"/>
              </a:ext>
            </a:extLst>
          </p:cNvPr>
          <p:cNvSpPr>
            <a:spLocks/>
          </p:cNvSpPr>
          <p:nvPr/>
        </p:nvSpPr>
        <p:spPr bwMode="auto">
          <a:xfrm flipV="1">
            <a:off x="3200400" y="5105400"/>
            <a:ext cx="1633538" cy="1295400"/>
          </a:xfrm>
          <a:custGeom>
            <a:avLst/>
            <a:gdLst>
              <a:gd name="G0" fmla="+- 21204 0 0"/>
              <a:gd name="G1" fmla="+- 21600 0 0"/>
              <a:gd name="G2" fmla="+- 21600 0 0"/>
              <a:gd name="T0" fmla="*/ 0 w 23918"/>
              <a:gd name="T1" fmla="*/ 17488 h 21600"/>
              <a:gd name="T2" fmla="*/ 23918 w 23918"/>
              <a:gd name="T3" fmla="*/ 172 h 21600"/>
              <a:gd name="T4" fmla="*/ 21204 w 2391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918" h="21600" fill="none" extrusionOk="0">
                <a:moveTo>
                  <a:pt x="-1" y="17487"/>
                </a:moveTo>
                <a:cubicBezTo>
                  <a:pt x="1968" y="7333"/>
                  <a:pt x="10860" y="0"/>
                  <a:pt x="21204" y="0"/>
                </a:cubicBezTo>
                <a:cubicBezTo>
                  <a:pt x="22111" y="0"/>
                  <a:pt x="23017" y="57"/>
                  <a:pt x="23918" y="171"/>
                </a:cubicBezTo>
              </a:path>
              <a:path w="23918" h="21600" stroke="0" extrusionOk="0">
                <a:moveTo>
                  <a:pt x="-1" y="17487"/>
                </a:moveTo>
                <a:cubicBezTo>
                  <a:pt x="1968" y="7333"/>
                  <a:pt x="10860" y="0"/>
                  <a:pt x="21204" y="0"/>
                </a:cubicBezTo>
                <a:cubicBezTo>
                  <a:pt x="22111" y="0"/>
                  <a:pt x="23017" y="57"/>
                  <a:pt x="23918" y="171"/>
                </a:cubicBezTo>
                <a:lnTo>
                  <a:pt x="21204" y="21600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6" name="Text Box 1032">
            <a:extLst>
              <a:ext uri="{FF2B5EF4-FFF2-40B4-BE49-F238E27FC236}">
                <a16:creationId xmlns:a16="http://schemas.microsoft.com/office/drawing/2014/main" id="{C3023111-6117-B542-9B48-5AE236351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257800"/>
            <a:ext cx="838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280°</a:t>
            </a:r>
          </a:p>
        </p:txBody>
      </p:sp>
      <p:sp>
        <p:nvSpPr>
          <p:cNvPr id="83978" name="Line 1034">
            <a:extLst>
              <a:ext uri="{FF2B5EF4-FFF2-40B4-BE49-F238E27FC236}">
                <a16:creationId xmlns:a16="http://schemas.microsoft.com/office/drawing/2014/main" id="{6BB07C06-BAD0-1B46-8603-145EA5143B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3600" y="5105400"/>
            <a:ext cx="2743200" cy="3810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9" name="Text Box 1035">
            <a:extLst>
              <a:ext uri="{FF2B5EF4-FFF2-40B4-BE49-F238E27FC236}">
                <a16:creationId xmlns:a16="http://schemas.microsoft.com/office/drawing/2014/main" id="{03ED3FE6-C900-D94D-B1BB-321725FE7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181600"/>
            <a:ext cx="685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80°</a:t>
            </a:r>
          </a:p>
        </p:txBody>
      </p:sp>
      <p:sp>
        <p:nvSpPr>
          <p:cNvPr id="83980" name="AutoShape 1036">
            <a:extLst>
              <a:ext uri="{FF2B5EF4-FFF2-40B4-BE49-F238E27FC236}">
                <a16:creationId xmlns:a16="http://schemas.microsoft.com/office/drawing/2014/main" id="{627BD8DB-9227-4D49-9BA5-47B13B297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429000"/>
            <a:ext cx="2438400" cy="1295400"/>
          </a:xfrm>
          <a:prstGeom prst="wedgeRoundRectCallout">
            <a:avLst>
              <a:gd name="adj1" fmla="val 128125"/>
              <a:gd name="adj2" fmla="val 7488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Face of weld on</a:t>
            </a:r>
          </a:p>
          <a:p>
            <a:pPr algn="ctr"/>
            <a:r>
              <a:rPr lang="en-US" altLang="en-US"/>
              <a:t>This side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>
            <a:extLst>
              <a:ext uri="{FF2B5EF4-FFF2-40B4-BE49-F238E27FC236}">
                <a16:creationId xmlns:a16="http://schemas.microsoft.com/office/drawing/2014/main" id="{55E559B9-4A3A-544F-8009-ADDC5ACBDC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362200"/>
            <a:ext cx="7772400" cy="1143000"/>
          </a:xfrm>
        </p:spPr>
        <p:txBody>
          <a:bodyPr/>
          <a:lstStyle/>
          <a:p>
            <a:r>
              <a:rPr lang="en-US" altLang="en-US"/>
              <a:t>Same Rotation in Isometric View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9" name="Picture 1031">
            <a:extLst>
              <a:ext uri="{FF2B5EF4-FFF2-40B4-BE49-F238E27FC236}">
                <a16:creationId xmlns:a16="http://schemas.microsoft.com/office/drawing/2014/main" id="{B0127F16-772B-764E-AA82-6720B988D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411288"/>
            <a:ext cx="7034212" cy="542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4" name="Rectangle 1026">
            <a:extLst>
              <a:ext uri="{FF2B5EF4-FFF2-40B4-BE49-F238E27FC236}">
                <a16:creationId xmlns:a16="http://schemas.microsoft.com/office/drawing/2014/main" id="{348E9859-87D6-E44C-B28D-16130FB233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 Overhead</a:t>
            </a:r>
          </a:p>
        </p:txBody>
      </p:sp>
      <p:sp>
        <p:nvSpPr>
          <p:cNvPr id="84996" name="AutoShape 1028">
            <a:extLst>
              <a:ext uri="{FF2B5EF4-FFF2-40B4-BE49-F238E27FC236}">
                <a16:creationId xmlns:a16="http://schemas.microsoft.com/office/drawing/2014/main" id="{75C266E0-1C0A-5743-9BAD-49B808353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1550" y="2536825"/>
            <a:ext cx="2133600" cy="1219200"/>
          </a:xfrm>
          <a:prstGeom prst="wedgeRoundRectCallout">
            <a:avLst>
              <a:gd name="adj1" fmla="val 71727"/>
              <a:gd name="adj2" fmla="val 18086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Face of weld</a:t>
            </a:r>
          </a:p>
          <a:p>
            <a:pPr algn="ctr"/>
            <a:r>
              <a:rPr lang="en-US" altLang="en-US"/>
              <a:t> is overhead</a:t>
            </a:r>
          </a:p>
        </p:txBody>
      </p:sp>
      <p:sp>
        <p:nvSpPr>
          <p:cNvPr id="84997" name="Line 1029">
            <a:extLst>
              <a:ext uri="{FF2B5EF4-FFF2-40B4-BE49-F238E27FC236}">
                <a16:creationId xmlns:a16="http://schemas.microsoft.com/office/drawing/2014/main" id="{87A7207C-AD95-BD42-8250-6852F4DA7B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84750" y="5356225"/>
            <a:ext cx="0" cy="6096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8" name="Text Box 1030">
            <a:extLst>
              <a:ext uri="{FF2B5EF4-FFF2-40B4-BE49-F238E27FC236}">
                <a16:creationId xmlns:a16="http://schemas.microsoft.com/office/drawing/2014/main" id="{A194C717-E23D-1149-B447-E5477181A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150" y="596582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0°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8" name="Picture 1032">
            <a:extLst>
              <a:ext uri="{FF2B5EF4-FFF2-40B4-BE49-F238E27FC236}">
                <a16:creationId xmlns:a16="http://schemas.microsoft.com/office/drawing/2014/main" id="{63D782A8-7C96-7649-89D1-06D7DB911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66888"/>
            <a:ext cx="6400800" cy="493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9" name="AutoShape 1033">
            <a:extLst>
              <a:ext uri="{FF2B5EF4-FFF2-40B4-BE49-F238E27FC236}">
                <a16:creationId xmlns:a16="http://schemas.microsoft.com/office/drawing/2014/main" id="{BB165216-C7E5-DB4C-BE9F-FEC4EC3AB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5410200"/>
            <a:ext cx="2133600" cy="1219200"/>
          </a:xfrm>
          <a:prstGeom prst="wedgeRoundRectCallout">
            <a:avLst>
              <a:gd name="adj1" fmla="val -135417"/>
              <a:gd name="adj2" fmla="val -4518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Face of weld</a:t>
            </a:r>
          </a:p>
          <a:p>
            <a:pPr algn="ctr"/>
            <a:r>
              <a:rPr lang="en-US" altLang="en-US"/>
              <a:t> is overhead</a:t>
            </a:r>
          </a:p>
        </p:txBody>
      </p:sp>
      <p:sp>
        <p:nvSpPr>
          <p:cNvPr id="87043" name="Rectangle 1027">
            <a:extLst>
              <a:ext uri="{FF2B5EF4-FFF2-40B4-BE49-F238E27FC236}">
                <a16:creationId xmlns:a16="http://schemas.microsoft.com/office/drawing/2014/main" id="{AD32B963-F9CF-1B44-A18A-F1544D79E2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Overhead Partial Rotation </a:t>
            </a:r>
            <a:br>
              <a:rPr lang="en-US" altLang="en-US"/>
            </a:br>
            <a:r>
              <a:rPr lang="en-US" altLang="en-US"/>
              <a:t>Isometric View</a:t>
            </a:r>
          </a:p>
        </p:txBody>
      </p:sp>
      <p:sp>
        <p:nvSpPr>
          <p:cNvPr id="87045" name="Line 1029">
            <a:extLst>
              <a:ext uri="{FF2B5EF4-FFF2-40B4-BE49-F238E27FC236}">
                <a16:creationId xmlns:a16="http://schemas.microsoft.com/office/drawing/2014/main" id="{444D69F1-79A7-4940-8941-C4729656F1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5410200"/>
            <a:ext cx="0" cy="6096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6" name="Text Box 1030">
            <a:extLst>
              <a:ext uri="{FF2B5EF4-FFF2-40B4-BE49-F238E27FC236}">
                <a16:creationId xmlns:a16="http://schemas.microsoft.com/office/drawing/2014/main" id="{8C439145-9C66-784A-949D-812CDBA68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6019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0°</a:t>
            </a:r>
          </a:p>
        </p:txBody>
      </p:sp>
      <p:sp>
        <p:nvSpPr>
          <p:cNvPr id="87047" name="Line 1031">
            <a:extLst>
              <a:ext uri="{FF2B5EF4-FFF2-40B4-BE49-F238E27FC236}">
                <a16:creationId xmlns:a16="http://schemas.microsoft.com/office/drawing/2014/main" id="{B06B9C92-1255-2F4C-ADF8-DCF7FF6284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5410200"/>
            <a:ext cx="457200" cy="8382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3" name="Picture 9">
            <a:extLst>
              <a:ext uri="{FF2B5EF4-FFF2-40B4-BE49-F238E27FC236}">
                <a16:creationId xmlns:a16="http://schemas.microsoft.com/office/drawing/2014/main" id="{19D9F217-A897-A04D-A877-5A31DBE3E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38288"/>
            <a:ext cx="6400800" cy="493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7" name="Rectangle 3">
            <a:extLst>
              <a:ext uri="{FF2B5EF4-FFF2-40B4-BE49-F238E27FC236}">
                <a16:creationId xmlns:a16="http://schemas.microsoft.com/office/drawing/2014/main" id="{28AA6B92-67FF-8A49-9C12-330B02F602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en-US"/>
              <a:t>Overhead Maximum Rotation </a:t>
            </a:r>
            <a:br>
              <a:rPr lang="en-US" altLang="en-US"/>
            </a:br>
            <a:r>
              <a:rPr lang="en-US" altLang="en-US"/>
              <a:t>Isometric View</a:t>
            </a:r>
          </a:p>
        </p:txBody>
      </p:sp>
      <p:sp>
        <p:nvSpPr>
          <p:cNvPr id="88068" name="Line 4">
            <a:extLst>
              <a:ext uri="{FF2B5EF4-FFF2-40B4-BE49-F238E27FC236}">
                <a16:creationId xmlns:a16="http://schemas.microsoft.com/office/drawing/2014/main" id="{8B17452F-2461-CD42-935B-BE4C0FEC71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6800" y="5105400"/>
            <a:ext cx="0" cy="15240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9" name="Text Box 5">
            <a:extLst>
              <a:ext uri="{FF2B5EF4-FFF2-40B4-BE49-F238E27FC236}">
                <a16:creationId xmlns:a16="http://schemas.microsoft.com/office/drawing/2014/main" id="{CF124F56-8ABE-BA48-94F1-79BB81E43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64008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0°</a:t>
            </a:r>
          </a:p>
        </p:txBody>
      </p:sp>
      <p:sp>
        <p:nvSpPr>
          <p:cNvPr id="88070" name="Line 6">
            <a:extLst>
              <a:ext uri="{FF2B5EF4-FFF2-40B4-BE49-F238E27FC236}">
                <a16:creationId xmlns:a16="http://schemas.microsoft.com/office/drawing/2014/main" id="{426C0657-5C4F-8246-9D3B-95F492DBAB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5105400"/>
            <a:ext cx="2971800" cy="4572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1" name="Arc 7">
            <a:extLst>
              <a:ext uri="{FF2B5EF4-FFF2-40B4-BE49-F238E27FC236}">
                <a16:creationId xmlns:a16="http://schemas.microsoft.com/office/drawing/2014/main" id="{3EDAE398-3752-1B4E-8AF4-4E57A9F68461}"/>
              </a:ext>
            </a:extLst>
          </p:cNvPr>
          <p:cNvSpPr>
            <a:spLocks/>
          </p:cNvSpPr>
          <p:nvPr/>
        </p:nvSpPr>
        <p:spPr bwMode="auto">
          <a:xfrm flipV="1">
            <a:off x="4876800" y="5105400"/>
            <a:ext cx="1447800" cy="1295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210"/>
              <a:gd name="T1" fmla="*/ 0 h 21600"/>
              <a:gd name="T2" fmla="*/ 21210 w 21210"/>
              <a:gd name="T3" fmla="*/ 17517 h 21600"/>
              <a:gd name="T4" fmla="*/ 0 w 2121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210" h="21600" fill="none" extrusionOk="0">
                <a:moveTo>
                  <a:pt x="0" y="0"/>
                </a:moveTo>
                <a:cubicBezTo>
                  <a:pt x="10354" y="0"/>
                  <a:pt x="19253" y="7348"/>
                  <a:pt x="21210" y="17516"/>
                </a:cubicBezTo>
              </a:path>
              <a:path w="21210" h="21600" stroke="0" extrusionOk="0">
                <a:moveTo>
                  <a:pt x="0" y="0"/>
                </a:moveTo>
                <a:cubicBezTo>
                  <a:pt x="10354" y="0"/>
                  <a:pt x="19253" y="7348"/>
                  <a:pt x="21210" y="1751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2" name="Text Box 8">
            <a:extLst>
              <a:ext uri="{FF2B5EF4-FFF2-40B4-BE49-F238E27FC236}">
                <a16:creationId xmlns:a16="http://schemas.microsoft.com/office/drawing/2014/main" id="{DD75D57E-ACB9-3044-941F-3472673C0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257800"/>
            <a:ext cx="838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280°</a:t>
            </a:r>
          </a:p>
        </p:txBody>
      </p:sp>
      <p:sp>
        <p:nvSpPr>
          <p:cNvPr id="88078" name="AutoShape 14">
            <a:extLst>
              <a:ext uri="{FF2B5EF4-FFF2-40B4-BE49-F238E27FC236}">
                <a16:creationId xmlns:a16="http://schemas.microsoft.com/office/drawing/2014/main" id="{CF03E31E-56F4-8942-9491-0CC042F16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657600"/>
            <a:ext cx="2133600" cy="1219200"/>
          </a:xfrm>
          <a:prstGeom prst="wedgeRoundRectCallout">
            <a:avLst>
              <a:gd name="adj1" fmla="val -114583"/>
              <a:gd name="adj2" fmla="val 5377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Face of weld</a:t>
            </a:r>
          </a:p>
          <a:p>
            <a:pPr algn="ctr"/>
            <a:r>
              <a:rPr lang="en-US" altLang="en-US"/>
              <a:t>On this side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01" name="Picture 13">
            <a:extLst>
              <a:ext uri="{FF2B5EF4-FFF2-40B4-BE49-F238E27FC236}">
                <a16:creationId xmlns:a16="http://schemas.microsoft.com/office/drawing/2014/main" id="{09D20BDC-2913-6D45-8A62-E57F19B19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681163"/>
            <a:ext cx="6653212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1" name="Rectangle 3">
            <a:extLst>
              <a:ext uri="{FF2B5EF4-FFF2-40B4-BE49-F238E27FC236}">
                <a16:creationId xmlns:a16="http://schemas.microsoft.com/office/drawing/2014/main" id="{6957BB89-DD31-5A42-878A-2B307BA1A1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Overhead Maximum </a:t>
            </a:r>
            <a:r>
              <a:rPr lang="en-US" altLang="en-US" u="sng"/>
              <a:t>Opposite </a:t>
            </a:r>
            <a:r>
              <a:rPr lang="en-US" altLang="en-US"/>
              <a:t>Rotation Isometric View</a:t>
            </a:r>
          </a:p>
        </p:txBody>
      </p:sp>
      <p:sp>
        <p:nvSpPr>
          <p:cNvPr id="89092" name="Line 4">
            <a:extLst>
              <a:ext uri="{FF2B5EF4-FFF2-40B4-BE49-F238E27FC236}">
                <a16:creationId xmlns:a16="http://schemas.microsoft.com/office/drawing/2014/main" id="{E64FDFF0-2F89-A247-A34E-6394A9D0B9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5410200"/>
            <a:ext cx="55563" cy="14478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3" name="Text Box 5">
            <a:extLst>
              <a:ext uri="{FF2B5EF4-FFF2-40B4-BE49-F238E27FC236}">
                <a16:creationId xmlns:a16="http://schemas.microsoft.com/office/drawing/2014/main" id="{BF01B4F8-3077-7E44-B29F-55CB94958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172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0°</a:t>
            </a:r>
          </a:p>
        </p:txBody>
      </p:sp>
      <p:sp>
        <p:nvSpPr>
          <p:cNvPr id="89094" name="Line 6">
            <a:extLst>
              <a:ext uri="{FF2B5EF4-FFF2-40B4-BE49-F238E27FC236}">
                <a16:creationId xmlns:a16="http://schemas.microsoft.com/office/drawing/2014/main" id="{C3296B12-B96B-D34B-A875-C4175DCEBE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7163" y="5387975"/>
            <a:ext cx="2971800" cy="4572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5" name="Arc 7">
            <a:extLst>
              <a:ext uri="{FF2B5EF4-FFF2-40B4-BE49-F238E27FC236}">
                <a16:creationId xmlns:a16="http://schemas.microsoft.com/office/drawing/2014/main" id="{3617328B-4DD4-6F43-A5FE-52D75ECA0987}"/>
              </a:ext>
            </a:extLst>
          </p:cNvPr>
          <p:cNvSpPr>
            <a:spLocks/>
          </p:cNvSpPr>
          <p:nvPr/>
        </p:nvSpPr>
        <p:spPr bwMode="auto">
          <a:xfrm flipV="1">
            <a:off x="3560763" y="5387975"/>
            <a:ext cx="1633537" cy="1295400"/>
          </a:xfrm>
          <a:custGeom>
            <a:avLst/>
            <a:gdLst>
              <a:gd name="G0" fmla="+- 21204 0 0"/>
              <a:gd name="G1" fmla="+- 21600 0 0"/>
              <a:gd name="G2" fmla="+- 21600 0 0"/>
              <a:gd name="T0" fmla="*/ 0 w 23918"/>
              <a:gd name="T1" fmla="*/ 17488 h 21600"/>
              <a:gd name="T2" fmla="*/ 23918 w 23918"/>
              <a:gd name="T3" fmla="*/ 172 h 21600"/>
              <a:gd name="T4" fmla="*/ 21204 w 2391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918" h="21600" fill="none" extrusionOk="0">
                <a:moveTo>
                  <a:pt x="-1" y="17487"/>
                </a:moveTo>
                <a:cubicBezTo>
                  <a:pt x="1968" y="7333"/>
                  <a:pt x="10860" y="0"/>
                  <a:pt x="21204" y="0"/>
                </a:cubicBezTo>
                <a:cubicBezTo>
                  <a:pt x="22111" y="0"/>
                  <a:pt x="23017" y="57"/>
                  <a:pt x="23918" y="171"/>
                </a:cubicBezTo>
              </a:path>
              <a:path w="23918" h="21600" stroke="0" extrusionOk="0">
                <a:moveTo>
                  <a:pt x="-1" y="17487"/>
                </a:moveTo>
                <a:cubicBezTo>
                  <a:pt x="1968" y="7333"/>
                  <a:pt x="10860" y="0"/>
                  <a:pt x="21204" y="0"/>
                </a:cubicBezTo>
                <a:cubicBezTo>
                  <a:pt x="22111" y="0"/>
                  <a:pt x="23017" y="57"/>
                  <a:pt x="23918" y="171"/>
                </a:cubicBezTo>
                <a:lnTo>
                  <a:pt x="21204" y="21600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6" name="Text Box 8">
            <a:extLst>
              <a:ext uri="{FF2B5EF4-FFF2-40B4-BE49-F238E27FC236}">
                <a16:creationId xmlns:a16="http://schemas.microsoft.com/office/drawing/2014/main" id="{6EFC492E-DA46-3E48-A190-23D91ADA1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963" y="5540375"/>
            <a:ext cx="838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280°</a:t>
            </a:r>
          </a:p>
        </p:txBody>
      </p:sp>
      <p:sp>
        <p:nvSpPr>
          <p:cNvPr id="89097" name="Line 9">
            <a:extLst>
              <a:ext uri="{FF2B5EF4-FFF2-40B4-BE49-F238E27FC236}">
                <a16:creationId xmlns:a16="http://schemas.microsoft.com/office/drawing/2014/main" id="{FDB55E4D-D875-3F43-B325-D549D2CC1B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93963" y="5387975"/>
            <a:ext cx="2743200" cy="3810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8" name="Text Box 10">
            <a:extLst>
              <a:ext uri="{FF2B5EF4-FFF2-40B4-BE49-F238E27FC236}">
                <a16:creationId xmlns:a16="http://schemas.microsoft.com/office/drawing/2014/main" id="{226AAE08-CF77-9E45-862D-12F7C85F4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563" y="5464175"/>
            <a:ext cx="685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80°</a:t>
            </a:r>
          </a:p>
        </p:txBody>
      </p:sp>
      <p:sp>
        <p:nvSpPr>
          <p:cNvPr id="89100" name="AutoShape 12">
            <a:extLst>
              <a:ext uri="{FF2B5EF4-FFF2-40B4-BE49-F238E27FC236}">
                <a16:creationId xmlns:a16="http://schemas.microsoft.com/office/drawing/2014/main" id="{EAF41671-E55E-C24F-97C8-4BE6B91C5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963" y="3025775"/>
            <a:ext cx="2133600" cy="1219200"/>
          </a:xfrm>
          <a:prstGeom prst="wedgeRoundRectCallout">
            <a:avLst>
              <a:gd name="adj1" fmla="val 103870"/>
              <a:gd name="adj2" fmla="val 11836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Face of weld</a:t>
            </a:r>
          </a:p>
          <a:p>
            <a:pPr algn="ctr"/>
            <a:r>
              <a:rPr lang="en-US" altLang="en-US"/>
              <a:t> is on this side</a:t>
            </a:r>
          </a:p>
        </p:txBody>
      </p:sp>
      <p:sp>
        <p:nvSpPr>
          <p:cNvPr id="89102" name="Arc 14">
            <a:extLst>
              <a:ext uri="{FF2B5EF4-FFF2-40B4-BE49-F238E27FC236}">
                <a16:creationId xmlns:a16="http://schemas.microsoft.com/office/drawing/2014/main" id="{EF2F10F5-BB98-CD49-AF98-1BB8BFD18064}"/>
              </a:ext>
            </a:extLst>
          </p:cNvPr>
          <p:cNvSpPr>
            <a:spLocks/>
          </p:cNvSpPr>
          <p:nvPr/>
        </p:nvSpPr>
        <p:spPr bwMode="auto">
          <a:xfrm flipV="1">
            <a:off x="5181600" y="5715000"/>
            <a:ext cx="1905000" cy="990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>
            <a:extLst>
              <a:ext uri="{FF2B5EF4-FFF2-40B4-BE49-F238E27FC236}">
                <a16:creationId xmlns:a16="http://schemas.microsoft.com/office/drawing/2014/main" id="{9A68BDE6-D335-6640-9B22-5E39B3ABD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0" y="393700"/>
            <a:ext cx="5249863" cy="554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5" name="Rectangle 7">
            <a:extLst>
              <a:ext uri="{FF2B5EF4-FFF2-40B4-BE49-F238E27FC236}">
                <a16:creationId xmlns:a16="http://schemas.microsoft.com/office/drawing/2014/main" id="{5AA9E1C8-C971-6747-A89E-B35D8586E3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4495800" cy="1143000"/>
          </a:xfrm>
        </p:spPr>
        <p:txBody>
          <a:bodyPr/>
          <a:lstStyle/>
          <a:p>
            <a:pPr algn="l"/>
            <a:r>
              <a:rPr lang="en-US" altLang="en-US"/>
              <a:t>Overhead Position</a:t>
            </a:r>
            <a:br>
              <a:rPr lang="en-US" altLang="en-US"/>
            </a:br>
            <a:r>
              <a:rPr lang="en-US" altLang="en-US"/>
              <a:t>Axis Inclination</a:t>
            </a:r>
          </a:p>
        </p:txBody>
      </p:sp>
      <p:grpSp>
        <p:nvGrpSpPr>
          <p:cNvPr id="78863" name="Group 15">
            <a:extLst>
              <a:ext uri="{FF2B5EF4-FFF2-40B4-BE49-F238E27FC236}">
                <a16:creationId xmlns:a16="http://schemas.microsoft.com/office/drawing/2014/main" id="{3BC7B7C5-0DA5-D647-843D-DF034AA39756}"/>
              </a:ext>
            </a:extLst>
          </p:cNvPr>
          <p:cNvGrpSpPr>
            <a:grpSpLocks/>
          </p:cNvGrpSpPr>
          <p:nvPr/>
        </p:nvGrpSpPr>
        <p:grpSpPr bwMode="auto">
          <a:xfrm>
            <a:off x="2444750" y="4495800"/>
            <a:ext cx="5943600" cy="1981200"/>
            <a:chOff x="1540" y="2832"/>
            <a:chExt cx="3744" cy="1248"/>
          </a:xfrm>
        </p:grpSpPr>
        <p:sp>
          <p:nvSpPr>
            <p:cNvPr id="78851" name="Line 3">
              <a:extLst>
                <a:ext uri="{FF2B5EF4-FFF2-40B4-BE49-F238E27FC236}">
                  <a16:creationId xmlns:a16="http://schemas.microsoft.com/office/drawing/2014/main" id="{8AA39F30-429A-C14F-856A-511E83C40A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72" y="2832"/>
              <a:ext cx="1488" cy="240"/>
            </a:xfrm>
            <a:prstGeom prst="line">
              <a:avLst/>
            </a:prstGeom>
            <a:noFill/>
            <a:ln w="28575">
              <a:solidFill>
                <a:srgbClr val="FF0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2" name="Text Box 4">
              <a:extLst>
                <a:ext uri="{FF2B5EF4-FFF2-40B4-BE49-F238E27FC236}">
                  <a16:creationId xmlns:a16="http://schemas.microsoft.com/office/drawing/2014/main" id="{C5E261E7-82AA-4C40-9062-BD1374A07F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0" y="2832"/>
              <a:ext cx="385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80"/>
                  </a:solidFill>
                </a:rPr>
                <a:t>80</a:t>
              </a:r>
              <a:r>
                <a:rPr lang="en-US" altLang="en-US"/>
                <a:t>°</a:t>
              </a:r>
            </a:p>
          </p:txBody>
        </p:sp>
        <p:sp>
          <p:nvSpPr>
            <p:cNvPr id="78853" name="Line 5">
              <a:extLst>
                <a:ext uri="{FF2B5EF4-FFF2-40B4-BE49-F238E27FC236}">
                  <a16:creationId xmlns:a16="http://schemas.microsoft.com/office/drawing/2014/main" id="{9502A6AE-88E9-EA4C-9A36-23FCE5789E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0" y="2832"/>
              <a:ext cx="1392" cy="864"/>
            </a:xfrm>
            <a:prstGeom prst="line">
              <a:avLst/>
            </a:prstGeom>
            <a:noFill/>
            <a:ln w="28575">
              <a:solidFill>
                <a:srgbClr val="FF0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4" name="Text Box 6">
              <a:extLst>
                <a:ext uri="{FF2B5EF4-FFF2-40B4-BE49-F238E27FC236}">
                  <a16:creationId xmlns:a16="http://schemas.microsoft.com/office/drawing/2014/main" id="{B3D8436E-113B-8946-B25E-8E5F97A74C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3" y="3600"/>
              <a:ext cx="481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80"/>
                  </a:solidFill>
                </a:rPr>
                <a:t>280°</a:t>
              </a:r>
              <a:endParaRPr lang="en-US" altLang="en-US"/>
            </a:p>
          </p:txBody>
        </p:sp>
        <p:sp>
          <p:nvSpPr>
            <p:cNvPr id="78856" name="Arc 8">
              <a:extLst>
                <a:ext uri="{FF2B5EF4-FFF2-40B4-BE49-F238E27FC236}">
                  <a16:creationId xmlns:a16="http://schemas.microsoft.com/office/drawing/2014/main" id="{4C2F134C-8444-BD49-9F03-C3388903FE05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064" y="3024"/>
              <a:ext cx="1392" cy="9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7" name="Arc 9">
              <a:extLst>
                <a:ext uri="{FF2B5EF4-FFF2-40B4-BE49-F238E27FC236}">
                  <a16:creationId xmlns:a16="http://schemas.microsoft.com/office/drawing/2014/main" id="{0906CC7F-98B5-4342-89C3-6D4C84D1F04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456" y="3552"/>
              <a:ext cx="1104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8" name="Text Box 10">
              <a:extLst>
                <a:ext uri="{FF2B5EF4-FFF2-40B4-BE49-F238E27FC236}">
                  <a16:creationId xmlns:a16="http://schemas.microsoft.com/office/drawing/2014/main" id="{DF02CC20-AEF6-D049-A5E9-D0C8F7359B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3792"/>
              <a:ext cx="955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80"/>
                  </a:solidFill>
                </a:rPr>
                <a:t>160° range</a:t>
              </a:r>
              <a:endParaRPr lang="en-US" altLang="en-US"/>
            </a:p>
          </p:txBody>
        </p:sp>
      </p:grpSp>
      <p:grpSp>
        <p:nvGrpSpPr>
          <p:cNvPr id="78867" name="Group 19">
            <a:extLst>
              <a:ext uri="{FF2B5EF4-FFF2-40B4-BE49-F238E27FC236}">
                <a16:creationId xmlns:a16="http://schemas.microsoft.com/office/drawing/2014/main" id="{FEFFE1B6-67C3-1B4B-A13C-598ADCED7B2A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304800"/>
            <a:ext cx="3886200" cy="5181600"/>
            <a:chOff x="2304" y="192"/>
            <a:chExt cx="2448" cy="3264"/>
          </a:xfrm>
        </p:grpSpPr>
        <p:sp>
          <p:nvSpPr>
            <p:cNvPr id="78860" name="Arc 12">
              <a:extLst>
                <a:ext uri="{FF2B5EF4-FFF2-40B4-BE49-F238E27FC236}">
                  <a16:creationId xmlns:a16="http://schemas.microsoft.com/office/drawing/2014/main" id="{7B6DDB51-7A1B-1E4B-9659-CACB881281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304" y="577"/>
              <a:ext cx="2016" cy="2874"/>
            </a:xfrm>
            <a:custGeom>
              <a:avLst/>
              <a:gdLst>
                <a:gd name="G0" fmla="+- 0 0 0"/>
                <a:gd name="G1" fmla="+- 21586 0 0"/>
                <a:gd name="G2" fmla="+- 21600 0 0"/>
                <a:gd name="T0" fmla="*/ 771 w 21600"/>
                <a:gd name="T1" fmla="*/ 0 h 24398"/>
                <a:gd name="T2" fmla="*/ 21416 w 21600"/>
                <a:gd name="T3" fmla="*/ 24398 h 24398"/>
                <a:gd name="T4" fmla="*/ 0 w 21600"/>
                <a:gd name="T5" fmla="*/ 21586 h 24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398" fill="none" extrusionOk="0">
                  <a:moveTo>
                    <a:pt x="771" y="-1"/>
                  </a:moveTo>
                  <a:cubicBezTo>
                    <a:pt x="12392" y="414"/>
                    <a:pt x="21600" y="9956"/>
                    <a:pt x="21600" y="21586"/>
                  </a:cubicBezTo>
                  <a:cubicBezTo>
                    <a:pt x="21600" y="22526"/>
                    <a:pt x="21538" y="23465"/>
                    <a:pt x="21416" y="24398"/>
                  </a:cubicBezTo>
                </a:path>
                <a:path w="21600" h="24398" stroke="0" extrusionOk="0">
                  <a:moveTo>
                    <a:pt x="771" y="-1"/>
                  </a:moveTo>
                  <a:cubicBezTo>
                    <a:pt x="12392" y="414"/>
                    <a:pt x="21600" y="9956"/>
                    <a:pt x="21600" y="21586"/>
                  </a:cubicBezTo>
                  <a:cubicBezTo>
                    <a:pt x="21600" y="22526"/>
                    <a:pt x="21538" y="23465"/>
                    <a:pt x="21416" y="24398"/>
                  </a:cubicBezTo>
                  <a:lnTo>
                    <a:pt x="0" y="21586"/>
                  </a:lnTo>
                  <a:close/>
                </a:path>
              </a:pathLst>
            </a:custGeom>
            <a:noFill/>
            <a:ln w="28575">
              <a:solidFill>
                <a:srgbClr val="FF008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9" name="Line 11">
              <a:extLst>
                <a:ext uri="{FF2B5EF4-FFF2-40B4-BE49-F238E27FC236}">
                  <a16:creationId xmlns:a16="http://schemas.microsoft.com/office/drawing/2014/main" id="{382A6981-1BA3-9A4C-AC83-3F3367BF89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76" y="192"/>
              <a:ext cx="576" cy="2736"/>
            </a:xfrm>
            <a:prstGeom prst="line">
              <a:avLst/>
            </a:prstGeom>
            <a:noFill/>
            <a:ln w="28575">
              <a:solidFill>
                <a:srgbClr val="FF0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1" name="Line 13">
              <a:extLst>
                <a:ext uri="{FF2B5EF4-FFF2-40B4-BE49-F238E27FC236}">
                  <a16:creationId xmlns:a16="http://schemas.microsoft.com/office/drawing/2014/main" id="{89D1C9E7-E94C-0E44-9676-3786214E3D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4" y="2928"/>
              <a:ext cx="2448" cy="528"/>
            </a:xfrm>
            <a:prstGeom prst="line">
              <a:avLst/>
            </a:prstGeom>
            <a:noFill/>
            <a:ln w="28575">
              <a:solidFill>
                <a:srgbClr val="FF0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2" name="Text Box 14">
              <a:extLst>
                <a:ext uri="{FF2B5EF4-FFF2-40B4-BE49-F238E27FC236}">
                  <a16:creationId xmlns:a16="http://schemas.microsoft.com/office/drawing/2014/main" id="{DD431E81-32CB-D74A-BEF1-830850812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912"/>
              <a:ext cx="859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80"/>
                  </a:solidFill>
                </a:rPr>
                <a:t>80° range</a:t>
              </a:r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5" grpId="0" build="p" autoUpdateAnimBg="0" advAuto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0B482760-D2C9-454E-BEE6-34F7E5325D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 Overhead for Inclined Axis</a:t>
            </a:r>
          </a:p>
        </p:txBody>
      </p:sp>
      <p:pic>
        <p:nvPicPr>
          <p:cNvPr id="79875" name="Picture 3">
            <a:extLst>
              <a:ext uri="{FF2B5EF4-FFF2-40B4-BE49-F238E27FC236}">
                <a16:creationId xmlns:a16="http://schemas.microsoft.com/office/drawing/2014/main" id="{5363AE66-DBCC-9D49-9875-EC3B2E3DE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934200" cy="535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6" name="AutoShape 4">
            <a:extLst>
              <a:ext uri="{FF2B5EF4-FFF2-40B4-BE49-F238E27FC236}">
                <a16:creationId xmlns:a16="http://schemas.microsoft.com/office/drawing/2014/main" id="{B401182F-D493-8F44-956E-D49F64F5F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590800"/>
            <a:ext cx="2133600" cy="1219200"/>
          </a:xfrm>
          <a:prstGeom prst="wedgeRoundRectCallout">
            <a:avLst>
              <a:gd name="adj1" fmla="val 75296"/>
              <a:gd name="adj2" fmla="val 18086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Face of weld</a:t>
            </a:r>
          </a:p>
          <a:p>
            <a:pPr algn="ctr"/>
            <a:r>
              <a:rPr lang="en-US" altLang="en-US"/>
              <a:t> is overhead</a:t>
            </a:r>
          </a:p>
        </p:txBody>
      </p:sp>
      <p:sp>
        <p:nvSpPr>
          <p:cNvPr id="79877" name="Line 5">
            <a:extLst>
              <a:ext uri="{FF2B5EF4-FFF2-40B4-BE49-F238E27FC236}">
                <a16:creationId xmlns:a16="http://schemas.microsoft.com/office/drawing/2014/main" id="{EB1F2C4C-A778-5C44-B4DB-3D5D7B423B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4800" y="5410200"/>
            <a:ext cx="0" cy="6096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8" name="Text Box 6">
            <a:extLst>
              <a:ext uri="{FF2B5EF4-FFF2-40B4-BE49-F238E27FC236}">
                <a16:creationId xmlns:a16="http://schemas.microsoft.com/office/drawing/2014/main" id="{8B8EEEAB-950F-834F-82DA-227B86FE8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6019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0°</a:t>
            </a:r>
            <a:endParaRPr lang="en-US" alt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2" name="Picture 10">
            <a:extLst>
              <a:ext uri="{FF2B5EF4-FFF2-40B4-BE49-F238E27FC236}">
                <a16:creationId xmlns:a16="http://schemas.microsoft.com/office/drawing/2014/main" id="{80940F00-5E1D-7E4D-BA27-555F8F207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411288"/>
            <a:ext cx="7034212" cy="542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4" name="Rectangle 2">
            <a:extLst>
              <a:ext uri="{FF2B5EF4-FFF2-40B4-BE49-F238E27FC236}">
                <a16:creationId xmlns:a16="http://schemas.microsoft.com/office/drawing/2014/main" id="{5D173E67-9864-8446-BB27-5A393248A5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Overhead Inclined Axis Rotation</a:t>
            </a:r>
          </a:p>
        </p:txBody>
      </p:sp>
      <p:sp>
        <p:nvSpPr>
          <p:cNvPr id="38916" name="Line 4">
            <a:extLst>
              <a:ext uri="{FF2B5EF4-FFF2-40B4-BE49-F238E27FC236}">
                <a16:creationId xmlns:a16="http://schemas.microsoft.com/office/drawing/2014/main" id="{71F57150-2930-2D44-B100-57D3283890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4800600"/>
            <a:ext cx="3505200" cy="15240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Line 5">
            <a:extLst>
              <a:ext uri="{FF2B5EF4-FFF2-40B4-BE49-F238E27FC236}">
                <a16:creationId xmlns:a16="http://schemas.microsoft.com/office/drawing/2014/main" id="{39E2FEF7-04C3-7B4D-ACCC-4B596E3A6A6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95800" y="2057400"/>
            <a:ext cx="2057400" cy="26670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Arc 6">
            <a:extLst>
              <a:ext uri="{FF2B5EF4-FFF2-40B4-BE49-F238E27FC236}">
                <a16:creationId xmlns:a16="http://schemas.microsoft.com/office/drawing/2014/main" id="{22C7AEF3-4B2D-D443-9748-5B41FB567921}"/>
              </a:ext>
            </a:extLst>
          </p:cNvPr>
          <p:cNvSpPr>
            <a:spLocks/>
          </p:cNvSpPr>
          <p:nvPr/>
        </p:nvSpPr>
        <p:spPr bwMode="auto">
          <a:xfrm flipH="1">
            <a:off x="2971800" y="2170113"/>
            <a:ext cx="2895600" cy="4154487"/>
          </a:xfrm>
          <a:custGeom>
            <a:avLst/>
            <a:gdLst>
              <a:gd name="G0" fmla="+- 0 0 0"/>
              <a:gd name="G1" fmla="+- 19246 0 0"/>
              <a:gd name="G2" fmla="+- 21600 0 0"/>
              <a:gd name="T0" fmla="*/ 9805 w 21600"/>
              <a:gd name="T1" fmla="*/ 0 h 19246"/>
              <a:gd name="T2" fmla="*/ 21600 w 21600"/>
              <a:gd name="T3" fmla="*/ 19246 h 19246"/>
              <a:gd name="T4" fmla="*/ 0 w 21600"/>
              <a:gd name="T5" fmla="*/ 19246 h 19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9246" fill="none" extrusionOk="0">
                <a:moveTo>
                  <a:pt x="9805" y="-1"/>
                </a:moveTo>
                <a:cubicBezTo>
                  <a:pt x="17042" y="3687"/>
                  <a:pt x="21600" y="11123"/>
                  <a:pt x="21600" y="19246"/>
                </a:cubicBezTo>
              </a:path>
              <a:path w="21600" h="19246" stroke="0" extrusionOk="0">
                <a:moveTo>
                  <a:pt x="9805" y="-1"/>
                </a:moveTo>
                <a:cubicBezTo>
                  <a:pt x="17042" y="3687"/>
                  <a:pt x="21600" y="11123"/>
                  <a:pt x="21600" y="19246"/>
                </a:cubicBezTo>
                <a:lnTo>
                  <a:pt x="0" y="19246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Line 7">
            <a:extLst>
              <a:ext uri="{FF2B5EF4-FFF2-40B4-BE49-F238E27FC236}">
                <a16:creationId xmlns:a16="http://schemas.microsoft.com/office/drawing/2014/main" id="{AEA1EC34-9F00-6948-BD40-CC2A051309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5400" y="5410200"/>
            <a:ext cx="0" cy="6096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Text Box 8">
            <a:extLst>
              <a:ext uri="{FF2B5EF4-FFF2-40B4-BE49-F238E27FC236}">
                <a16:creationId xmlns:a16="http://schemas.microsoft.com/office/drawing/2014/main" id="{23A663EE-3FF8-FB4F-AD6F-8A222AE20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019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0°</a:t>
            </a:r>
            <a:endParaRPr lang="en-US" altLang="en-US"/>
          </a:p>
        </p:txBody>
      </p:sp>
      <p:sp>
        <p:nvSpPr>
          <p:cNvPr id="38921" name="Text Box 9">
            <a:extLst>
              <a:ext uri="{FF2B5EF4-FFF2-40B4-BE49-F238E27FC236}">
                <a16:creationId xmlns:a16="http://schemas.microsoft.com/office/drawing/2014/main" id="{EDCF82AE-2ADB-B54C-A8E8-429C216A9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0°</a:t>
            </a:r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1DF6B0C9-E527-C54C-924B-A7B65ECCA7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altLang="en-US" dirty="0"/>
              <a:t>Standard Testing Positions</a:t>
            </a:r>
          </a:p>
        </p:txBody>
      </p:sp>
      <p:sp>
        <p:nvSpPr>
          <p:cNvPr id="146435" name="Text Box 3">
            <a:extLst>
              <a:ext uri="{FF2B5EF4-FFF2-40B4-BE49-F238E27FC236}">
                <a16:creationId xmlns:a16="http://schemas.microsoft.com/office/drawing/2014/main" id="{41C3CDCC-39F4-8A44-AC74-BA4A95464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81200"/>
            <a:ext cx="73152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Test positions are discreetly defined positions of test coupons that are used when mostly when testing welders.  These positions have tolerance of ±15° from the defined horizontal planes and ±5° from a defined vertical or inclined plane.  See QW-120</a:t>
            </a:r>
            <a:endParaRPr lang="en-US" alt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51" name="Picture 15">
            <a:extLst>
              <a:ext uri="{FF2B5EF4-FFF2-40B4-BE49-F238E27FC236}">
                <a16:creationId xmlns:a16="http://schemas.microsoft.com/office/drawing/2014/main" id="{F7923313-00BE-5F4E-B78D-082D39D32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411288"/>
            <a:ext cx="7034212" cy="542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8" name="Rectangle 2">
            <a:extLst>
              <a:ext uri="{FF2B5EF4-FFF2-40B4-BE49-F238E27FC236}">
                <a16:creationId xmlns:a16="http://schemas.microsoft.com/office/drawing/2014/main" id="{5E21D37A-0C29-CC4A-9C27-B374618980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/>
              <a:t>Overhead Inclined Axis Limit</a:t>
            </a:r>
          </a:p>
        </p:txBody>
      </p:sp>
      <p:sp>
        <p:nvSpPr>
          <p:cNvPr id="39940" name="Line 4">
            <a:extLst>
              <a:ext uri="{FF2B5EF4-FFF2-40B4-BE49-F238E27FC236}">
                <a16:creationId xmlns:a16="http://schemas.microsoft.com/office/drawing/2014/main" id="{B929A44F-9185-4247-B45A-55C7DAE855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4495800"/>
            <a:ext cx="3352800" cy="13716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Line 5">
            <a:extLst>
              <a:ext uri="{FF2B5EF4-FFF2-40B4-BE49-F238E27FC236}">
                <a16:creationId xmlns:a16="http://schemas.microsoft.com/office/drawing/2014/main" id="{02D2EEF4-7C50-334A-9D52-A92CF43C4C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533400"/>
            <a:ext cx="76200" cy="39624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Arc 6">
            <a:extLst>
              <a:ext uri="{FF2B5EF4-FFF2-40B4-BE49-F238E27FC236}">
                <a16:creationId xmlns:a16="http://schemas.microsoft.com/office/drawing/2014/main" id="{12CA71E7-4A8B-634B-92ED-E33C39EDD063}"/>
              </a:ext>
            </a:extLst>
          </p:cNvPr>
          <p:cNvSpPr>
            <a:spLocks/>
          </p:cNvSpPr>
          <p:nvPr/>
        </p:nvSpPr>
        <p:spPr bwMode="auto">
          <a:xfrm flipH="1">
            <a:off x="3810000" y="1092200"/>
            <a:ext cx="3505200" cy="4560888"/>
          </a:xfrm>
          <a:custGeom>
            <a:avLst/>
            <a:gdLst>
              <a:gd name="G0" fmla="+- 0 0 0"/>
              <a:gd name="G1" fmla="+- 21415 0 0"/>
              <a:gd name="G2" fmla="+- 21600 0 0"/>
              <a:gd name="T0" fmla="*/ 2815 w 21600"/>
              <a:gd name="T1" fmla="*/ 0 h 22231"/>
              <a:gd name="T2" fmla="*/ 21584 w 21600"/>
              <a:gd name="T3" fmla="*/ 22231 h 22231"/>
              <a:gd name="T4" fmla="*/ 0 w 21600"/>
              <a:gd name="T5" fmla="*/ 21415 h 22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231" fill="none" extrusionOk="0">
                <a:moveTo>
                  <a:pt x="2815" y="-1"/>
                </a:moveTo>
                <a:cubicBezTo>
                  <a:pt x="13563" y="1412"/>
                  <a:pt x="21600" y="10573"/>
                  <a:pt x="21600" y="21415"/>
                </a:cubicBezTo>
                <a:cubicBezTo>
                  <a:pt x="21600" y="21687"/>
                  <a:pt x="21594" y="21959"/>
                  <a:pt x="21584" y="22231"/>
                </a:cubicBezTo>
              </a:path>
              <a:path w="21600" h="22231" stroke="0" extrusionOk="0">
                <a:moveTo>
                  <a:pt x="2815" y="-1"/>
                </a:moveTo>
                <a:cubicBezTo>
                  <a:pt x="13563" y="1412"/>
                  <a:pt x="21600" y="10573"/>
                  <a:pt x="21600" y="21415"/>
                </a:cubicBezTo>
                <a:cubicBezTo>
                  <a:pt x="21600" y="21687"/>
                  <a:pt x="21594" y="21959"/>
                  <a:pt x="21584" y="22231"/>
                </a:cubicBezTo>
                <a:lnTo>
                  <a:pt x="0" y="21415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Text Box 8">
            <a:extLst>
              <a:ext uri="{FF2B5EF4-FFF2-40B4-BE49-F238E27FC236}">
                <a16:creationId xmlns:a16="http://schemas.microsoft.com/office/drawing/2014/main" id="{68AEC3F6-88DC-384B-9B96-C00484ADA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486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0°</a:t>
            </a:r>
            <a:endParaRPr lang="en-US" altLang="en-US"/>
          </a:p>
        </p:txBody>
      </p:sp>
      <p:sp>
        <p:nvSpPr>
          <p:cNvPr id="39945" name="Text Box 9">
            <a:extLst>
              <a:ext uri="{FF2B5EF4-FFF2-40B4-BE49-F238E27FC236}">
                <a16:creationId xmlns:a16="http://schemas.microsoft.com/office/drawing/2014/main" id="{BF2D665F-7113-5D4E-A0FB-F8E4BAD03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590800"/>
            <a:ext cx="762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80°</a:t>
            </a:r>
            <a:endParaRPr lang="en-US" altLang="en-US"/>
          </a:p>
        </p:txBody>
      </p:sp>
      <p:sp>
        <p:nvSpPr>
          <p:cNvPr id="39949" name="Line 13">
            <a:extLst>
              <a:ext uri="{FF2B5EF4-FFF2-40B4-BE49-F238E27FC236}">
                <a16:creationId xmlns:a16="http://schemas.microsoft.com/office/drawing/2014/main" id="{0FC0B730-7ED8-4841-97A9-833E4B633D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990600"/>
            <a:ext cx="304800" cy="342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51" name="Picture 15">
            <a:extLst>
              <a:ext uri="{FF2B5EF4-FFF2-40B4-BE49-F238E27FC236}">
                <a16:creationId xmlns:a16="http://schemas.microsoft.com/office/drawing/2014/main" id="{E735F858-3744-5642-8249-3BEFBE62C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411288"/>
            <a:ext cx="7186612" cy="554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38" name="Rectangle 2">
            <a:extLst>
              <a:ext uri="{FF2B5EF4-FFF2-40B4-BE49-F238E27FC236}">
                <a16:creationId xmlns:a16="http://schemas.microsoft.com/office/drawing/2014/main" id="{2D589ADA-F0EA-C64C-BA3A-EFC40E54E9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/>
              <a:t>Overhead Inclined Axis Limit</a:t>
            </a:r>
          </a:p>
        </p:txBody>
      </p:sp>
      <p:sp>
        <p:nvSpPr>
          <p:cNvPr id="91140" name="Line 4">
            <a:extLst>
              <a:ext uri="{FF2B5EF4-FFF2-40B4-BE49-F238E27FC236}">
                <a16:creationId xmlns:a16="http://schemas.microsoft.com/office/drawing/2014/main" id="{C48541E8-6ECE-0245-A600-A19E41DE93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4649788"/>
            <a:ext cx="3860800" cy="1522412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1" name="Line 5">
            <a:extLst>
              <a:ext uri="{FF2B5EF4-FFF2-40B4-BE49-F238E27FC236}">
                <a16:creationId xmlns:a16="http://schemas.microsoft.com/office/drawing/2014/main" id="{49D99125-6FB2-9E41-A89C-F8B07CF90F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88163" y="654050"/>
            <a:ext cx="76200" cy="39624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2" name="Arc 6">
            <a:extLst>
              <a:ext uri="{FF2B5EF4-FFF2-40B4-BE49-F238E27FC236}">
                <a16:creationId xmlns:a16="http://schemas.microsoft.com/office/drawing/2014/main" id="{6882FEBF-E273-CA49-B079-B40B7ADCEE3A}"/>
              </a:ext>
            </a:extLst>
          </p:cNvPr>
          <p:cNvSpPr>
            <a:spLocks/>
          </p:cNvSpPr>
          <p:nvPr/>
        </p:nvSpPr>
        <p:spPr bwMode="auto">
          <a:xfrm flipH="1">
            <a:off x="3860800" y="1246188"/>
            <a:ext cx="3505200" cy="4503737"/>
          </a:xfrm>
          <a:custGeom>
            <a:avLst/>
            <a:gdLst>
              <a:gd name="G0" fmla="+- 0 0 0"/>
              <a:gd name="G1" fmla="+- 21415 0 0"/>
              <a:gd name="G2" fmla="+- 21600 0 0"/>
              <a:gd name="T0" fmla="*/ 2815 w 21600"/>
              <a:gd name="T1" fmla="*/ 0 h 21952"/>
              <a:gd name="T2" fmla="*/ 21593 w 21600"/>
              <a:gd name="T3" fmla="*/ 21952 h 21952"/>
              <a:gd name="T4" fmla="*/ 0 w 21600"/>
              <a:gd name="T5" fmla="*/ 21415 h 21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52" fill="none" extrusionOk="0">
                <a:moveTo>
                  <a:pt x="2815" y="-1"/>
                </a:moveTo>
                <a:cubicBezTo>
                  <a:pt x="13563" y="1412"/>
                  <a:pt x="21600" y="10573"/>
                  <a:pt x="21600" y="21415"/>
                </a:cubicBezTo>
                <a:cubicBezTo>
                  <a:pt x="21600" y="21594"/>
                  <a:pt x="21597" y="21773"/>
                  <a:pt x="21593" y="21952"/>
                </a:cubicBezTo>
              </a:path>
              <a:path w="21600" h="21952" stroke="0" extrusionOk="0">
                <a:moveTo>
                  <a:pt x="2815" y="-1"/>
                </a:moveTo>
                <a:cubicBezTo>
                  <a:pt x="13563" y="1412"/>
                  <a:pt x="21600" y="10573"/>
                  <a:pt x="21600" y="21415"/>
                </a:cubicBezTo>
                <a:cubicBezTo>
                  <a:pt x="21600" y="21594"/>
                  <a:pt x="21597" y="21773"/>
                  <a:pt x="21593" y="21952"/>
                </a:cubicBezTo>
                <a:lnTo>
                  <a:pt x="0" y="21415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3" name="Text Box 7">
            <a:extLst>
              <a:ext uri="{FF2B5EF4-FFF2-40B4-BE49-F238E27FC236}">
                <a16:creationId xmlns:a16="http://schemas.microsoft.com/office/drawing/2014/main" id="{B092BF6D-2887-EE4F-A09B-BE7AA9684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6096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0°</a:t>
            </a:r>
            <a:endParaRPr lang="en-US" altLang="en-US"/>
          </a:p>
        </p:txBody>
      </p:sp>
      <p:sp>
        <p:nvSpPr>
          <p:cNvPr id="91144" name="Text Box 8">
            <a:extLst>
              <a:ext uri="{FF2B5EF4-FFF2-40B4-BE49-F238E27FC236}">
                <a16:creationId xmlns:a16="http://schemas.microsoft.com/office/drawing/2014/main" id="{36C47C3A-C4BD-6C4E-A77F-C19F75170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0" y="2744788"/>
            <a:ext cx="762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80°</a:t>
            </a:r>
            <a:endParaRPr lang="en-US" altLang="en-US"/>
          </a:p>
        </p:txBody>
      </p:sp>
      <p:sp>
        <p:nvSpPr>
          <p:cNvPr id="91145" name="Arc 9">
            <a:extLst>
              <a:ext uri="{FF2B5EF4-FFF2-40B4-BE49-F238E27FC236}">
                <a16:creationId xmlns:a16="http://schemas.microsoft.com/office/drawing/2014/main" id="{87F99FF8-B722-6E49-99DF-2A53D6F9D0E2}"/>
              </a:ext>
            </a:extLst>
          </p:cNvPr>
          <p:cNvSpPr>
            <a:spLocks/>
          </p:cNvSpPr>
          <p:nvPr/>
        </p:nvSpPr>
        <p:spPr bwMode="auto">
          <a:xfrm flipV="1">
            <a:off x="6908800" y="1652588"/>
            <a:ext cx="458788" cy="177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9886 w 43200"/>
              <a:gd name="T1" fmla="*/ 69 h 43200"/>
              <a:gd name="T2" fmla="*/ 16448 w 43200"/>
              <a:gd name="T3" fmla="*/ 624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19885" y="68"/>
                </a:moveTo>
                <a:cubicBezTo>
                  <a:pt x="20456" y="22"/>
                  <a:pt x="21027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11655"/>
                  <a:pt x="6790" y="2995"/>
                  <a:pt x="16447" y="623"/>
                </a:cubicBezTo>
              </a:path>
              <a:path w="43200" h="43200" stroke="0" extrusionOk="0">
                <a:moveTo>
                  <a:pt x="19885" y="68"/>
                </a:moveTo>
                <a:cubicBezTo>
                  <a:pt x="20456" y="22"/>
                  <a:pt x="21027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11655"/>
                  <a:pt x="6790" y="2995"/>
                  <a:pt x="16447" y="623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6" name="Line 10">
            <a:extLst>
              <a:ext uri="{FF2B5EF4-FFF2-40B4-BE49-F238E27FC236}">
                <a16:creationId xmlns:a16="http://schemas.microsoft.com/office/drawing/2014/main" id="{AC4E83AE-3B1F-C849-986B-CEE69ED675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08800" y="1144588"/>
            <a:ext cx="304800" cy="342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7" name="AutoShape 11">
            <a:extLst>
              <a:ext uri="{FF2B5EF4-FFF2-40B4-BE49-F238E27FC236}">
                <a16:creationId xmlns:a16="http://schemas.microsoft.com/office/drawing/2014/main" id="{93B800A6-EF65-0045-BB9D-DBFA235F3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600200"/>
            <a:ext cx="2895600" cy="1600200"/>
          </a:xfrm>
          <a:prstGeom prst="wedgeRoundRectCallout">
            <a:avLst>
              <a:gd name="adj1" fmla="val 141940"/>
              <a:gd name="adj2" fmla="val -4226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Weld can rotate 360° </a:t>
            </a:r>
          </a:p>
          <a:p>
            <a:pPr algn="ctr"/>
            <a:r>
              <a:rPr lang="en-US" altLang="en-US"/>
              <a:t>about vertical axis </a:t>
            </a:r>
          </a:p>
          <a:p>
            <a:pPr algn="ctr"/>
            <a:r>
              <a:rPr lang="en-US" altLang="en-US"/>
              <a:t>while inclined 10° </a:t>
            </a:r>
          </a:p>
          <a:p>
            <a:pPr algn="ctr"/>
            <a:r>
              <a:rPr lang="en-US" altLang="en-US"/>
              <a:t>forward tilt.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23" name="Picture 15">
            <a:extLst>
              <a:ext uri="{FF2B5EF4-FFF2-40B4-BE49-F238E27FC236}">
                <a16:creationId xmlns:a16="http://schemas.microsoft.com/office/drawing/2014/main" id="{9912AA6B-2868-9C45-A14D-055F70389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411288"/>
            <a:ext cx="7034212" cy="542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0" name="Rectangle 2">
            <a:extLst>
              <a:ext uri="{FF2B5EF4-FFF2-40B4-BE49-F238E27FC236}">
                <a16:creationId xmlns:a16="http://schemas.microsoft.com/office/drawing/2014/main" id="{8F07B43C-127D-0347-AF6F-AD9DB4EE45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/>
              <a:t>Overhead Inclined Axis Limit</a:t>
            </a:r>
          </a:p>
        </p:txBody>
      </p:sp>
      <p:sp>
        <p:nvSpPr>
          <p:cNvPr id="94212" name="Line 4">
            <a:extLst>
              <a:ext uri="{FF2B5EF4-FFF2-40B4-BE49-F238E27FC236}">
                <a16:creationId xmlns:a16="http://schemas.microsoft.com/office/drawing/2014/main" id="{8FBE5EF7-1F11-5A4E-A293-A2F1D6659F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4572000"/>
            <a:ext cx="3581400" cy="14478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3" name="Line 5">
            <a:extLst>
              <a:ext uri="{FF2B5EF4-FFF2-40B4-BE49-F238E27FC236}">
                <a16:creationId xmlns:a16="http://schemas.microsoft.com/office/drawing/2014/main" id="{E859CB92-EC4F-2C45-88B3-9FBCA83011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533400"/>
            <a:ext cx="457200" cy="39624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5" name="Text Box 7">
            <a:extLst>
              <a:ext uri="{FF2B5EF4-FFF2-40B4-BE49-F238E27FC236}">
                <a16:creationId xmlns:a16="http://schemas.microsoft.com/office/drawing/2014/main" id="{F1798112-3122-0644-939D-47C5763C3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943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0°</a:t>
            </a:r>
            <a:endParaRPr lang="en-US" altLang="en-US"/>
          </a:p>
        </p:txBody>
      </p:sp>
      <p:sp>
        <p:nvSpPr>
          <p:cNvPr id="94217" name="Arc 9">
            <a:extLst>
              <a:ext uri="{FF2B5EF4-FFF2-40B4-BE49-F238E27FC236}">
                <a16:creationId xmlns:a16="http://schemas.microsoft.com/office/drawing/2014/main" id="{DD311E1B-DEF3-974A-A1FD-F7F253B85318}"/>
              </a:ext>
            </a:extLst>
          </p:cNvPr>
          <p:cNvSpPr>
            <a:spLocks/>
          </p:cNvSpPr>
          <p:nvPr/>
        </p:nvSpPr>
        <p:spPr bwMode="auto">
          <a:xfrm flipV="1">
            <a:off x="6781800" y="1574800"/>
            <a:ext cx="458788" cy="177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9886 w 43200"/>
              <a:gd name="T1" fmla="*/ 69 h 43200"/>
              <a:gd name="T2" fmla="*/ 16448 w 43200"/>
              <a:gd name="T3" fmla="*/ 624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19885" y="68"/>
                </a:moveTo>
                <a:cubicBezTo>
                  <a:pt x="20456" y="22"/>
                  <a:pt x="21027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11655"/>
                  <a:pt x="6790" y="2995"/>
                  <a:pt x="16447" y="623"/>
                </a:cubicBezTo>
              </a:path>
              <a:path w="43200" h="43200" stroke="0" extrusionOk="0">
                <a:moveTo>
                  <a:pt x="19885" y="68"/>
                </a:moveTo>
                <a:cubicBezTo>
                  <a:pt x="20456" y="22"/>
                  <a:pt x="21027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11655"/>
                  <a:pt x="6790" y="2995"/>
                  <a:pt x="16447" y="623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8" name="Line 10">
            <a:extLst>
              <a:ext uri="{FF2B5EF4-FFF2-40B4-BE49-F238E27FC236}">
                <a16:creationId xmlns:a16="http://schemas.microsoft.com/office/drawing/2014/main" id="{7E082DA0-0333-9C47-94B0-6FA4368206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1066800"/>
            <a:ext cx="304800" cy="342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9" name="AutoShape 11">
            <a:extLst>
              <a:ext uri="{FF2B5EF4-FFF2-40B4-BE49-F238E27FC236}">
                <a16:creationId xmlns:a16="http://schemas.microsoft.com/office/drawing/2014/main" id="{570E6891-5916-824D-A91D-721E61D35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905000"/>
            <a:ext cx="2895600" cy="1600200"/>
          </a:xfrm>
          <a:prstGeom prst="wedgeRoundRectCallout">
            <a:avLst>
              <a:gd name="adj1" fmla="val 137500"/>
              <a:gd name="adj2" fmla="val -6617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Weld can rotate about</a:t>
            </a:r>
          </a:p>
          <a:p>
            <a:pPr algn="ctr"/>
            <a:r>
              <a:rPr lang="en-US" altLang="en-US"/>
              <a:t>The vertical axis</a:t>
            </a:r>
          </a:p>
        </p:txBody>
      </p:sp>
      <p:sp>
        <p:nvSpPr>
          <p:cNvPr id="94220" name="Text Box 12">
            <a:extLst>
              <a:ext uri="{FF2B5EF4-FFF2-40B4-BE49-F238E27FC236}">
                <a16:creationId xmlns:a16="http://schemas.microsoft.com/office/drawing/2014/main" id="{885A8038-E288-0F47-9C8A-975259F37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12954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10°</a:t>
            </a:r>
            <a:endParaRPr lang="en-US" altLang="en-US"/>
          </a:p>
        </p:txBody>
      </p:sp>
      <p:sp>
        <p:nvSpPr>
          <p:cNvPr id="94221" name="Line 13">
            <a:extLst>
              <a:ext uri="{FF2B5EF4-FFF2-40B4-BE49-F238E27FC236}">
                <a16:creationId xmlns:a16="http://schemas.microsoft.com/office/drawing/2014/main" id="{1A5B3D7E-6C96-8946-A54A-4C71FEC74A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1219200"/>
            <a:ext cx="152400" cy="152400"/>
          </a:xfrm>
          <a:prstGeom prst="line">
            <a:avLst/>
          </a:prstGeom>
          <a:noFill/>
          <a:ln w="19050">
            <a:solidFill>
              <a:srgbClr val="FF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2" name="Line 14">
            <a:extLst>
              <a:ext uri="{FF2B5EF4-FFF2-40B4-BE49-F238E27FC236}">
                <a16:creationId xmlns:a16="http://schemas.microsoft.com/office/drawing/2014/main" id="{8C8E7F0B-35CB-E24B-BC10-890C18D8F9B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86600" y="1371600"/>
            <a:ext cx="381000" cy="457200"/>
          </a:xfrm>
          <a:prstGeom prst="line">
            <a:avLst/>
          </a:prstGeom>
          <a:noFill/>
          <a:ln w="19050">
            <a:solidFill>
              <a:srgbClr val="FF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3" name="Picture 1037">
            <a:extLst>
              <a:ext uri="{FF2B5EF4-FFF2-40B4-BE49-F238E27FC236}">
                <a16:creationId xmlns:a16="http://schemas.microsoft.com/office/drawing/2014/main" id="{3F3CD3C4-9803-534C-A7A3-0989E03AD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1433513"/>
            <a:ext cx="6958012" cy="536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3" name="Rectangle 1027">
            <a:extLst>
              <a:ext uri="{FF2B5EF4-FFF2-40B4-BE49-F238E27FC236}">
                <a16:creationId xmlns:a16="http://schemas.microsoft.com/office/drawing/2014/main" id="{481294FF-E396-AF43-8857-F7033810FC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/>
              <a:t>Overhead Inclined Axis Limit</a:t>
            </a:r>
          </a:p>
        </p:txBody>
      </p:sp>
      <p:sp>
        <p:nvSpPr>
          <p:cNvPr id="133124" name="Line 1028">
            <a:extLst>
              <a:ext uri="{FF2B5EF4-FFF2-40B4-BE49-F238E27FC236}">
                <a16:creationId xmlns:a16="http://schemas.microsoft.com/office/drawing/2014/main" id="{66F41239-6B87-554B-AD26-6725845EEC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4572000"/>
            <a:ext cx="3581400" cy="14478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5" name="Line 1029">
            <a:extLst>
              <a:ext uri="{FF2B5EF4-FFF2-40B4-BE49-F238E27FC236}">
                <a16:creationId xmlns:a16="http://schemas.microsoft.com/office/drawing/2014/main" id="{FB3511EC-624F-E64A-9529-4188AA09A0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381000"/>
            <a:ext cx="1143000" cy="41148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6" name="Text Box 1030">
            <a:extLst>
              <a:ext uri="{FF2B5EF4-FFF2-40B4-BE49-F238E27FC236}">
                <a16:creationId xmlns:a16="http://schemas.microsoft.com/office/drawing/2014/main" id="{94F7CB83-269E-874B-86AA-69FF2932E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943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0°</a:t>
            </a:r>
            <a:endParaRPr lang="en-US" altLang="en-US"/>
          </a:p>
        </p:txBody>
      </p:sp>
      <p:sp>
        <p:nvSpPr>
          <p:cNvPr id="133127" name="Arc 1031">
            <a:extLst>
              <a:ext uri="{FF2B5EF4-FFF2-40B4-BE49-F238E27FC236}">
                <a16:creationId xmlns:a16="http://schemas.microsoft.com/office/drawing/2014/main" id="{FE5B8374-8CBA-9745-AF1A-7F858793E160}"/>
              </a:ext>
            </a:extLst>
          </p:cNvPr>
          <p:cNvSpPr>
            <a:spLocks/>
          </p:cNvSpPr>
          <p:nvPr/>
        </p:nvSpPr>
        <p:spPr bwMode="auto">
          <a:xfrm flipV="1">
            <a:off x="6781800" y="1574800"/>
            <a:ext cx="458788" cy="177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9886 w 43200"/>
              <a:gd name="T1" fmla="*/ 69 h 43200"/>
              <a:gd name="T2" fmla="*/ 16448 w 43200"/>
              <a:gd name="T3" fmla="*/ 624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19885" y="68"/>
                </a:moveTo>
                <a:cubicBezTo>
                  <a:pt x="20456" y="22"/>
                  <a:pt x="21027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11655"/>
                  <a:pt x="6790" y="2995"/>
                  <a:pt x="16447" y="623"/>
                </a:cubicBezTo>
              </a:path>
              <a:path w="43200" h="43200" stroke="0" extrusionOk="0">
                <a:moveTo>
                  <a:pt x="19885" y="68"/>
                </a:moveTo>
                <a:cubicBezTo>
                  <a:pt x="20456" y="22"/>
                  <a:pt x="21027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11655"/>
                  <a:pt x="6790" y="2995"/>
                  <a:pt x="16447" y="623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8" name="Line 1032">
            <a:extLst>
              <a:ext uri="{FF2B5EF4-FFF2-40B4-BE49-F238E27FC236}">
                <a16:creationId xmlns:a16="http://schemas.microsoft.com/office/drawing/2014/main" id="{51A7611D-8AAB-F04B-8755-BB8E3BD516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1066800"/>
            <a:ext cx="304800" cy="342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9" name="AutoShape 1033">
            <a:extLst>
              <a:ext uri="{FF2B5EF4-FFF2-40B4-BE49-F238E27FC236}">
                <a16:creationId xmlns:a16="http://schemas.microsoft.com/office/drawing/2014/main" id="{C68D9B97-3691-9641-84B4-BC71504B7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905000"/>
            <a:ext cx="2895600" cy="1600200"/>
          </a:xfrm>
          <a:prstGeom prst="wedgeRoundRectCallout">
            <a:avLst>
              <a:gd name="adj1" fmla="val 137500"/>
              <a:gd name="adj2" fmla="val -6617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Weld can rotate about</a:t>
            </a:r>
          </a:p>
          <a:p>
            <a:pPr algn="ctr"/>
            <a:r>
              <a:rPr lang="en-US" altLang="en-US"/>
              <a:t>The vertical axis</a:t>
            </a:r>
          </a:p>
        </p:txBody>
      </p:sp>
      <p:sp>
        <p:nvSpPr>
          <p:cNvPr id="133130" name="Text Box 1034">
            <a:extLst>
              <a:ext uri="{FF2B5EF4-FFF2-40B4-BE49-F238E27FC236}">
                <a16:creationId xmlns:a16="http://schemas.microsoft.com/office/drawing/2014/main" id="{F1595D8F-1238-FC4E-97A0-B87625C3D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1066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10°</a:t>
            </a:r>
            <a:endParaRPr lang="en-US" altLang="en-US"/>
          </a:p>
        </p:txBody>
      </p:sp>
      <p:sp>
        <p:nvSpPr>
          <p:cNvPr id="133131" name="Line 1035">
            <a:extLst>
              <a:ext uri="{FF2B5EF4-FFF2-40B4-BE49-F238E27FC236}">
                <a16:creationId xmlns:a16="http://schemas.microsoft.com/office/drawing/2014/main" id="{1EA7F2A4-08A5-6946-A7AD-2981C80A465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1295400"/>
            <a:ext cx="533400" cy="76200"/>
          </a:xfrm>
          <a:prstGeom prst="line">
            <a:avLst/>
          </a:prstGeom>
          <a:noFill/>
          <a:ln w="19050">
            <a:solidFill>
              <a:srgbClr val="FF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2" name="Line 1036">
            <a:extLst>
              <a:ext uri="{FF2B5EF4-FFF2-40B4-BE49-F238E27FC236}">
                <a16:creationId xmlns:a16="http://schemas.microsoft.com/office/drawing/2014/main" id="{5411CE2C-D9B4-C642-81CD-1DA088C65AF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96200" y="1447800"/>
            <a:ext cx="685800" cy="76200"/>
          </a:xfrm>
          <a:prstGeom prst="line">
            <a:avLst/>
          </a:prstGeom>
          <a:noFill/>
          <a:ln w="19050">
            <a:solidFill>
              <a:srgbClr val="FF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57" name="Picture 1037">
            <a:extLst>
              <a:ext uri="{FF2B5EF4-FFF2-40B4-BE49-F238E27FC236}">
                <a16:creationId xmlns:a16="http://schemas.microsoft.com/office/drawing/2014/main" id="{44EF80CC-AA9A-0145-942E-9E4D5FCF5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455738"/>
            <a:ext cx="6958012" cy="536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1027">
            <a:extLst>
              <a:ext uri="{FF2B5EF4-FFF2-40B4-BE49-F238E27FC236}">
                <a16:creationId xmlns:a16="http://schemas.microsoft.com/office/drawing/2014/main" id="{6A995A68-EC88-1C4C-BDD8-03FAA71E38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/>
              <a:t>Overhead Inclined Axis Limit</a:t>
            </a:r>
          </a:p>
        </p:txBody>
      </p:sp>
      <p:sp>
        <p:nvSpPr>
          <p:cNvPr id="134148" name="Line 1028">
            <a:extLst>
              <a:ext uri="{FF2B5EF4-FFF2-40B4-BE49-F238E27FC236}">
                <a16:creationId xmlns:a16="http://schemas.microsoft.com/office/drawing/2014/main" id="{F6517743-DA9A-0E4C-8E1F-AECC90112F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4572000"/>
            <a:ext cx="3581400" cy="14478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49" name="Line 1029">
            <a:extLst>
              <a:ext uri="{FF2B5EF4-FFF2-40B4-BE49-F238E27FC236}">
                <a16:creationId xmlns:a16="http://schemas.microsoft.com/office/drawing/2014/main" id="{EED2ECED-1F8D-B74B-80BC-B3F4824F25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381000"/>
            <a:ext cx="1143000" cy="41148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50" name="Text Box 1030">
            <a:extLst>
              <a:ext uri="{FF2B5EF4-FFF2-40B4-BE49-F238E27FC236}">
                <a16:creationId xmlns:a16="http://schemas.microsoft.com/office/drawing/2014/main" id="{D12179CC-54C5-4B43-B6EA-60F449250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943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0°</a:t>
            </a:r>
            <a:endParaRPr lang="en-US" altLang="en-US"/>
          </a:p>
        </p:txBody>
      </p:sp>
      <p:sp>
        <p:nvSpPr>
          <p:cNvPr id="134151" name="Arc 1031">
            <a:extLst>
              <a:ext uri="{FF2B5EF4-FFF2-40B4-BE49-F238E27FC236}">
                <a16:creationId xmlns:a16="http://schemas.microsoft.com/office/drawing/2014/main" id="{349274EA-E64A-B445-9CF4-2B4A12398560}"/>
              </a:ext>
            </a:extLst>
          </p:cNvPr>
          <p:cNvSpPr>
            <a:spLocks/>
          </p:cNvSpPr>
          <p:nvPr/>
        </p:nvSpPr>
        <p:spPr bwMode="auto">
          <a:xfrm flipV="1">
            <a:off x="6781800" y="1574800"/>
            <a:ext cx="458788" cy="177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9886 w 43200"/>
              <a:gd name="T1" fmla="*/ 69 h 43200"/>
              <a:gd name="T2" fmla="*/ 16448 w 43200"/>
              <a:gd name="T3" fmla="*/ 624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19885" y="68"/>
                </a:moveTo>
                <a:cubicBezTo>
                  <a:pt x="20456" y="22"/>
                  <a:pt x="21027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11655"/>
                  <a:pt x="6790" y="2995"/>
                  <a:pt x="16447" y="623"/>
                </a:cubicBezTo>
              </a:path>
              <a:path w="43200" h="43200" stroke="0" extrusionOk="0">
                <a:moveTo>
                  <a:pt x="19885" y="68"/>
                </a:moveTo>
                <a:cubicBezTo>
                  <a:pt x="20456" y="22"/>
                  <a:pt x="21027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11655"/>
                  <a:pt x="6790" y="2995"/>
                  <a:pt x="16447" y="623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52" name="Line 1032">
            <a:extLst>
              <a:ext uri="{FF2B5EF4-FFF2-40B4-BE49-F238E27FC236}">
                <a16:creationId xmlns:a16="http://schemas.microsoft.com/office/drawing/2014/main" id="{9CAC563F-3269-1442-AAF1-9376ADC334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1066800"/>
            <a:ext cx="304800" cy="342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53" name="AutoShape 1033">
            <a:extLst>
              <a:ext uri="{FF2B5EF4-FFF2-40B4-BE49-F238E27FC236}">
                <a16:creationId xmlns:a16="http://schemas.microsoft.com/office/drawing/2014/main" id="{A32DBA2A-0812-3E4E-A486-9D73775C5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905000"/>
            <a:ext cx="2895600" cy="1600200"/>
          </a:xfrm>
          <a:prstGeom prst="wedgeRoundRectCallout">
            <a:avLst>
              <a:gd name="adj1" fmla="val 137500"/>
              <a:gd name="adj2" fmla="val -6617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Weld can rotate about</a:t>
            </a:r>
          </a:p>
          <a:p>
            <a:pPr algn="ctr"/>
            <a:r>
              <a:rPr lang="en-US" altLang="en-US"/>
              <a:t>The vertical axis</a:t>
            </a:r>
          </a:p>
        </p:txBody>
      </p:sp>
      <p:sp>
        <p:nvSpPr>
          <p:cNvPr id="134154" name="Text Box 1034">
            <a:extLst>
              <a:ext uri="{FF2B5EF4-FFF2-40B4-BE49-F238E27FC236}">
                <a16:creationId xmlns:a16="http://schemas.microsoft.com/office/drawing/2014/main" id="{70FFD41D-4D15-B446-B52E-8AD970AF3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9144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10°</a:t>
            </a:r>
            <a:endParaRPr lang="en-US" altLang="en-US"/>
          </a:p>
        </p:txBody>
      </p:sp>
      <p:sp>
        <p:nvSpPr>
          <p:cNvPr id="134155" name="Line 1035">
            <a:extLst>
              <a:ext uri="{FF2B5EF4-FFF2-40B4-BE49-F238E27FC236}">
                <a16:creationId xmlns:a16="http://schemas.microsoft.com/office/drawing/2014/main" id="{1E255CCC-DE33-9049-ABBD-33984FD176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000" y="1371600"/>
            <a:ext cx="533400" cy="0"/>
          </a:xfrm>
          <a:prstGeom prst="line">
            <a:avLst/>
          </a:prstGeom>
          <a:noFill/>
          <a:ln w="19050">
            <a:solidFill>
              <a:srgbClr val="FF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56" name="Line 1036">
            <a:extLst>
              <a:ext uri="{FF2B5EF4-FFF2-40B4-BE49-F238E27FC236}">
                <a16:creationId xmlns:a16="http://schemas.microsoft.com/office/drawing/2014/main" id="{4E27D3E1-E230-B442-8D47-F3C3FB1626C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96200" y="1295400"/>
            <a:ext cx="685800" cy="0"/>
          </a:xfrm>
          <a:prstGeom prst="line">
            <a:avLst/>
          </a:prstGeom>
          <a:noFill/>
          <a:ln w="19050">
            <a:solidFill>
              <a:srgbClr val="FF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80" name="Picture 1036">
            <a:extLst>
              <a:ext uri="{FF2B5EF4-FFF2-40B4-BE49-F238E27FC236}">
                <a16:creationId xmlns:a16="http://schemas.microsoft.com/office/drawing/2014/main" id="{C9C9E62B-3B9E-F141-8CD7-BDA3C5ED9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455738"/>
            <a:ext cx="6958013" cy="536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0" name="Rectangle 1026">
            <a:extLst>
              <a:ext uri="{FF2B5EF4-FFF2-40B4-BE49-F238E27FC236}">
                <a16:creationId xmlns:a16="http://schemas.microsoft.com/office/drawing/2014/main" id="{19422E7B-BBA3-F74B-9DFF-CA1E01D344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/>
              <a:t>Overhead Inclined Axis Limit</a:t>
            </a:r>
          </a:p>
        </p:txBody>
      </p:sp>
      <p:sp>
        <p:nvSpPr>
          <p:cNvPr id="135171" name="Line 1027">
            <a:extLst>
              <a:ext uri="{FF2B5EF4-FFF2-40B4-BE49-F238E27FC236}">
                <a16:creationId xmlns:a16="http://schemas.microsoft.com/office/drawing/2014/main" id="{94C24252-A202-E242-BFEB-5EBB428935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4572000"/>
            <a:ext cx="3581400" cy="14478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2" name="Line 1028">
            <a:extLst>
              <a:ext uri="{FF2B5EF4-FFF2-40B4-BE49-F238E27FC236}">
                <a16:creationId xmlns:a16="http://schemas.microsoft.com/office/drawing/2014/main" id="{C005D55A-D84C-AB4C-A8C7-BD605B3647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381000"/>
            <a:ext cx="838200" cy="41148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3" name="Text Box 1029">
            <a:extLst>
              <a:ext uri="{FF2B5EF4-FFF2-40B4-BE49-F238E27FC236}">
                <a16:creationId xmlns:a16="http://schemas.microsoft.com/office/drawing/2014/main" id="{3175413D-169A-F446-B6CA-C10E01A54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943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0°</a:t>
            </a:r>
            <a:endParaRPr lang="en-US" altLang="en-US"/>
          </a:p>
        </p:txBody>
      </p:sp>
      <p:sp>
        <p:nvSpPr>
          <p:cNvPr id="135174" name="Arc 1030">
            <a:extLst>
              <a:ext uri="{FF2B5EF4-FFF2-40B4-BE49-F238E27FC236}">
                <a16:creationId xmlns:a16="http://schemas.microsoft.com/office/drawing/2014/main" id="{7A13191B-ED5A-2745-B25D-3BB83AD7C593}"/>
              </a:ext>
            </a:extLst>
          </p:cNvPr>
          <p:cNvSpPr>
            <a:spLocks/>
          </p:cNvSpPr>
          <p:nvPr/>
        </p:nvSpPr>
        <p:spPr bwMode="auto">
          <a:xfrm flipV="1">
            <a:off x="6781800" y="1574800"/>
            <a:ext cx="458788" cy="177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9886 w 43200"/>
              <a:gd name="T1" fmla="*/ 69 h 43200"/>
              <a:gd name="T2" fmla="*/ 16448 w 43200"/>
              <a:gd name="T3" fmla="*/ 624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19885" y="68"/>
                </a:moveTo>
                <a:cubicBezTo>
                  <a:pt x="20456" y="22"/>
                  <a:pt x="21027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11655"/>
                  <a:pt x="6790" y="2995"/>
                  <a:pt x="16447" y="623"/>
                </a:cubicBezTo>
              </a:path>
              <a:path w="43200" h="43200" stroke="0" extrusionOk="0">
                <a:moveTo>
                  <a:pt x="19885" y="68"/>
                </a:moveTo>
                <a:cubicBezTo>
                  <a:pt x="20456" y="22"/>
                  <a:pt x="21027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11655"/>
                  <a:pt x="6790" y="2995"/>
                  <a:pt x="16447" y="623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5" name="Line 1031">
            <a:extLst>
              <a:ext uri="{FF2B5EF4-FFF2-40B4-BE49-F238E27FC236}">
                <a16:creationId xmlns:a16="http://schemas.microsoft.com/office/drawing/2014/main" id="{1D58C93C-5CCF-0541-9EAC-8CAF22D145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1066800"/>
            <a:ext cx="304800" cy="342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6" name="AutoShape 1032">
            <a:extLst>
              <a:ext uri="{FF2B5EF4-FFF2-40B4-BE49-F238E27FC236}">
                <a16:creationId xmlns:a16="http://schemas.microsoft.com/office/drawing/2014/main" id="{EFC13215-E8BA-804F-9DA3-60A141767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905000"/>
            <a:ext cx="2895600" cy="1600200"/>
          </a:xfrm>
          <a:prstGeom prst="wedgeRoundRectCallout">
            <a:avLst>
              <a:gd name="adj1" fmla="val 137500"/>
              <a:gd name="adj2" fmla="val -6617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Weld can rotate about</a:t>
            </a:r>
          </a:p>
          <a:p>
            <a:pPr algn="ctr"/>
            <a:r>
              <a:rPr lang="en-US" altLang="en-US"/>
              <a:t>The vertical axis</a:t>
            </a:r>
          </a:p>
        </p:txBody>
      </p:sp>
      <p:sp>
        <p:nvSpPr>
          <p:cNvPr id="135177" name="Text Box 1033">
            <a:extLst>
              <a:ext uri="{FF2B5EF4-FFF2-40B4-BE49-F238E27FC236}">
                <a16:creationId xmlns:a16="http://schemas.microsoft.com/office/drawing/2014/main" id="{BFB170C0-2823-A54B-910A-DEF2C893B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457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10°</a:t>
            </a:r>
            <a:endParaRPr lang="en-US" altLang="en-US"/>
          </a:p>
        </p:txBody>
      </p:sp>
      <p:sp>
        <p:nvSpPr>
          <p:cNvPr id="135178" name="Line 1034">
            <a:extLst>
              <a:ext uri="{FF2B5EF4-FFF2-40B4-BE49-F238E27FC236}">
                <a16:creationId xmlns:a16="http://schemas.microsoft.com/office/drawing/2014/main" id="{09FF93CD-BE6D-374F-8044-F81E264E95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000" y="1371600"/>
            <a:ext cx="533400" cy="228600"/>
          </a:xfrm>
          <a:prstGeom prst="line">
            <a:avLst/>
          </a:prstGeom>
          <a:noFill/>
          <a:ln w="19050">
            <a:solidFill>
              <a:srgbClr val="FF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9" name="Line 1035">
            <a:extLst>
              <a:ext uri="{FF2B5EF4-FFF2-40B4-BE49-F238E27FC236}">
                <a16:creationId xmlns:a16="http://schemas.microsoft.com/office/drawing/2014/main" id="{B837166B-195E-D040-BFE2-76FD6A2525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7600" y="914400"/>
            <a:ext cx="609600" cy="304800"/>
          </a:xfrm>
          <a:prstGeom prst="line">
            <a:avLst/>
          </a:prstGeom>
          <a:noFill/>
          <a:ln w="19050">
            <a:solidFill>
              <a:srgbClr val="FF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05" name="Picture 1037">
            <a:extLst>
              <a:ext uri="{FF2B5EF4-FFF2-40B4-BE49-F238E27FC236}">
                <a16:creationId xmlns:a16="http://schemas.microsoft.com/office/drawing/2014/main" id="{056DAA47-9BAB-6640-A9B2-305E74F91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411288"/>
            <a:ext cx="7034212" cy="542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5" name="Rectangle 1027">
            <a:extLst>
              <a:ext uri="{FF2B5EF4-FFF2-40B4-BE49-F238E27FC236}">
                <a16:creationId xmlns:a16="http://schemas.microsoft.com/office/drawing/2014/main" id="{F0CD421E-466B-9E41-A059-89129A81A3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/>
              <a:t>Overhead Inclined Axis Limit</a:t>
            </a:r>
          </a:p>
        </p:txBody>
      </p:sp>
      <p:sp>
        <p:nvSpPr>
          <p:cNvPr id="136196" name="Line 1028">
            <a:extLst>
              <a:ext uri="{FF2B5EF4-FFF2-40B4-BE49-F238E27FC236}">
                <a16:creationId xmlns:a16="http://schemas.microsoft.com/office/drawing/2014/main" id="{5B48B3C6-28BD-2B44-B7EA-41F871B082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4572000"/>
            <a:ext cx="3581400" cy="14478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7" name="Line 1029">
            <a:extLst>
              <a:ext uri="{FF2B5EF4-FFF2-40B4-BE49-F238E27FC236}">
                <a16:creationId xmlns:a16="http://schemas.microsoft.com/office/drawing/2014/main" id="{B7C97B8E-D64A-7C41-B75D-049BCBDBE7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304800"/>
            <a:ext cx="304800" cy="41910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8" name="Text Box 1030">
            <a:extLst>
              <a:ext uri="{FF2B5EF4-FFF2-40B4-BE49-F238E27FC236}">
                <a16:creationId xmlns:a16="http://schemas.microsoft.com/office/drawing/2014/main" id="{96C50E89-2036-7B4F-BCBD-3F142F9AC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943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0°</a:t>
            </a:r>
            <a:endParaRPr lang="en-US" altLang="en-US"/>
          </a:p>
        </p:txBody>
      </p:sp>
      <p:sp>
        <p:nvSpPr>
          <p:cNvPr id="136199" name="Arc 1031">
            <a:extLst>
              <a:ext uri="{FF2B5EF4-FFF2-40B4-BE49-F238E27FC236}">
                <a16:creationId xmlns:a16="http://schemas.microsoft.com/office/drawing/2014/main" id="{3272F9CC-C4AF-8545-9CF9-806123AE7E1A}"/>
              </a:ext>
            </a:extLst>
          </p:cNvPr>
          <p:cNvSpPr>
            <a:spLocks/>
          </p:cNvSpPr>
          <p:nvPr/>
        </p:nvSpPr>
        <p:spPr bwMode="auto">
          <a:xfrm flipV="1">
            <a:off x="6781800" y="1574800"/>
            <a:ext cx="458788" cy="177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9886 w 43200"/>
              <a:gd name="T1" fmla="*/ 69 h 43200"/>
              <a:gd name="T2" fmla="*/ 16448 w 43200"/>
              <a:gd name="T3" fmla="*/ 624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19885" y="68"/>
                </a:moveTo>
                <a:cubicBezTo>
                  <a:pt x="20456" y="22"/>
                  <a:pt x="21027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11655"/>
                  <a:pt x="6790" y="2995"/>
                  <a:pt x="16447" y="623"/>
                </a:cubicBezTo>
              </a:path>
              <a:path w="43200" h="43200" stroke="0" extrusionOk="0">
                <a:moveTo>
                  <a:pt x="19885" y="68"/>
                </a:moveTo>
                <a:cubicBezTo>
                  <a:pt x="20456" y="22"/>
                  <a:pt x="21027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11655"/>
                  <a:pt x="6790" y="2995"/>
                  <a:pt x="16447" y="623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0" name="Line 1032">
            <a:extLst>
              <a:ext uri="{FF2B5EF4-FFF2-40B4-BE49-F238E27FC236}">
                <a16:creationId xmlns:a16="http://schemas.microsoft.com/office/drawing/2014/main" id="{67453ED7-671D-2E49-AE71-88AC2723B9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1066800"/>
            <a:ext cx="304800" cy="342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1" name="AutoShape 1033">
            <a:extLst>
              <a:ext uri="{FF2B5EF4-FFF2-40B4-BE49-F238E27FC236}">
                <a16:creationId xmlns:a16="http://schemas.microsoft.com/office/drawing/2014/main" id="{C317FEAE-D647-8842-B656-6B97CF3D9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905000"/>
            <a:ext cx="2895600" cy="1600200"/>
          </a:xfrm>
          <a:prstGeom prst="wedgeRoundRectCallout">
            <a:avLst>
              <a:gd name="adj1" fmla="val 137500"/>
              <a:gd name="adj2" fmla="val -6617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Weld can rotate about</a:t>
            </a:r>
          </a:p>
          <a:p>
            <a:pPr algn="ctr"/>
            <a:r>
              <a:rPr lang="en-US" altLang="en-US"/>
              <a:t>The vertical axis</a:t>
            </a:r>
          </a:p>
        </p:txBody>
      </p:sp>
      <p:sp>
        <p:nvSpPr>
          <p:cNvPr id="136202" name="Text Box 1034">
            <a:extLst>
              <a:ext uri="{FF2B5EF4-FFF2-40B4-BE49-F238E27FC236}">
                <a16:creationId xmlns:a16="http://schemas.microsoft.com/office/drawing/2014/main" id="{E57F52B7-507A-184B-B90E-E5BCDBF59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524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10°</a:t>
            </a:r>
            <a:endParaRPr lang="en-US" altLang="en-US"/>
          </a:p>
        </p:txBody>
      </p:sp>
      <p:sp>
        <p:nvSpPr>
          <p:cNvPr id="136203" name="Line 1035">
            <a:extLst>
              <a:ext uri="{FF2B5EF4-FFF2-40B4-BE49-F238E27FC236}">
                <a16:creationId xmlns:a16="http://schemas.microsoft.com/office/drawing/2014/main" id="{CB32C2D2-E40A-BC4D-B715-8B1D417C3E0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10400" y="1371600"/>
            <a:ext cx="0" cy="914400"/>
          </a:xfrm>
          <a:prstGeom prst="line">
            <a:avLst/>
          </a:prstGeom>
          <a:noFill/>
          <a:ln w="19050">
            <a:solidFill>
              <a:srgbClr val="FF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4" name="Line 1036">
            <a:extLst>
              <a:ext uri="{FF2B5EF4-FFF2-40B4-BE49-F238E27FC236}">
                <a16:creationId xmlns:a16="http://schemas.microsoft.com/office/drawing/2014/main" id="{47F99C66-1C07-7241-B5A6-28635985739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533400"/>
            <a:ext cx="0" cy="685800"/>
          </a:xfrm>
          <a:prstGeom prst="line">
            <a:avLst/>
          </a:prstGeom>
          <a:noFill/>
          <a:ln w="19050">
            <a:solidFill>
              <a:srgbClr val="FF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9" name="Picture 1037">
            <a:extLst>
              <a:ext uri="{FF2B5EF4-FFF2-40B4-BE49-F238E27FC236}">
                <a16:creationId xmlns:a16="http://schemas.microsoft.com/office/drawing/2014/main" id="{F28CE21B-9FFF-524C-9B3B-722415589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444625"/>
            <a:ext cx="6958013" cy="536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19" name="Rectangle 1027">
            <a:extLst>
              <a:ext uri="{FF2B5EF4-FFF2-40B4-BE49-F238E27FC236}">
                <a16:creationId xmlns:a16="http://schemas.microsoft.com/office/drawing/2014/main" id="{98908E34-D458-A040-9CA6-CEED2988B2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/>
              <a:t>Overhead Inclined Axis Limit</a:t>
            </a:r>
          </a:p>
        </p:txBody>
      </p:sp>
      <p:sp>
        <p:nvSpPr>
          <p:cNvPr id="137220" name="Line 1028">
            <a:extLst>
              <a:ext uri="{FF2B5EF4-FFF2-40B4-BE49-F238E27FC236}">
                <a16:creationId xmlns:a16="http://schemas.microsoft.com/office/drawing/2014/main" id="{39DEE0AE-441F-044F-8007-6652B36F64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4572000"/>
            <a:ext cx="3581400" cy="14478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1" name="Line 1029">
            <a:extLst>
              <a:ext uri="{FF2B5EF4-FFF2-40B4-BE49-F238E27FC236}">
                <a16:creationId xmlns:a16="http://schemas.microsoft.com/office/drawing/2014/main" id="{BB83F865-21A1-2349-B65A-D11292B6C65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77000" y="304800"/>
            <a:ext cx="304800" cy="41910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2" name="Text Box 1030">
            <a:extLst>
              <a:ext uri="{FF2B5EF4-FFF2-40B4-BE49-F238E27FC236}">
                <a16:creationId xmlns:a16="http://schemas.microsoft.com/office/drawing/2014/main" id="{168C4034-005E-3C47-922D-8B61370CB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943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0°</a:t>
            </a:r>
            <a:endParaRPr lang="en-US" altLang="en-US"/>
          </a:p>
        </p:txBody>
      </p:sp>
      <p:sp>
        <p:nvSpPr>
          <p:cNvPr id="137223" name="Arc 1031">
            <a:extLst>
              <a:ext uri="{FF2B5EF4-FFF2-40B4-BE49-F238E27FC236}">
                <a16:creationId xmlns:a16="http://schemas.microsoft.com/office/drawing/2014/main" id="{D5047F68-B3D8-CC47-9DA5-E892DE88EBCB}"/>
              </a:ext>
            </a:extLst>
          </p:cNvPr>
          <p:cNvSpPr>
            <a:spLocks/>
          </p:cNvSpPr>
          <p:nvPr/>
        </p:nvSpPr>
        <p:spPr bwMode="auto">
          <a:xfrm flipV="1">
            <a:off x="6781800" y="1574800"/>
            <a:ext cx="458788" cy="177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9886 w 43200"/>
              <a:gd name="T1" fmla="*/ 69 h 43200"/>
              <a:gd name="T2" fmla="*/ 16448 w 43200"/>
              <a:gd name="T3" fmla="*/ 624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19885" y="68"/>
                </a:moveTo>
                <a:cubicBezTo>
                  <a:pt x="20456" y="22"/>
                  <a:pt x="21027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11655"/>
                  <a:pt x="6790" y="2995"/>
                  <a:pt x="16447" y="623"/>
                </a:cubicBezTo>
              </a:path>
              <a:path w="43200" h="43200" stroke="0" extrusionOk="0">
                <a:moveTo>
                  <a:pt x="19885" y="68"/>
                </a:moveTo>
                <a:cubicBezTo>
                  <a:pt x="20456" y="22"/>
                  <a:pt x="21027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11655"/>
                  <a:pt x="6790" y="2995"/>
                  <a:pt x="16447" y="623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4" name="Line 1032">
            <a:extLst>
              <a:ext uri="{FF2B5EF4-FFF2-40B4-BE49-F238E27FC236}">
                <a16:creationId xmlns:a16="http://schemas.microsoft.com/office/drawing/2014/main" id="{92B9384D-629A-BC42-9B5A-71F82B6EA3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1066800"/>
            <a:ext cx="304800" cy="342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5" name="AutoShape 1033">
            <a:extLst>
              <a:ext uri="{FF2B5EF4-FFF2-40B4-BE49-F238E27FC236}">
                <a16:creationId xmlns:a16="http://schemas.microsoft.com/office/drawing/2014/main" id="{D1B469DE-568A-1B49-96B6-6C8A71337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905000"/>
            <a:ext cx="2895600" cy="1600200"/>
          </a:xfrm>
          <a:prstGeom prst="wedgeRoundRectCallout">
            <a:avLst>
              <a:gd name="adj1" fmla="val 137500"/>
              <a:gd name="adj2" fmla="val -6617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Weld can rotate about</a:t>
            </a:r>
          </a:p>
          <a:p>
            <a:pPr algn="ctr"/>
            <a:r>
              <a:rPr lang="en-US" altLang="en-US"/>
              <a:t>The vertical axis</a:t>
            </a:r>
          </a:p>
        </p:txBody>
      </p:sp>
      <p:sp>
        <p:nvSpPr>
          <p:cNvPr id="137226" name="Text Box 1034">
            <a:extLst>
              <a:ext uri="{FF2B5EF4-FFF2-40B4-BE49-F238E27FC236}">
                <a16:creationId xmlns:a16="http://schemas.microsoft.com/office/drawing/2014/main" id="{099E19A0-3D90-214C-82D0-0473DAC0F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1066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10°</a:t>
            </a:r>
            <a:endParaRPr lang="en-US" altLang="en-US"/>
          </a:p>
        </p:txBody>
      </p:sp>
      <p:sp>
        <p:nvSpPr>
          <p:cNvPr id="137227" name="Line 1035">
            <a:extLst>
              <a:ext uri="{FF2B5EF4-FFF2-40B4-BE49-F238E27FC236}">
                <a16:creationId xmlns:a16="http://schemas.microsoft.com/office/drawing/2014/main" id="{1E031D6B-B1BB-4342-A967-B3C15CD78C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1219200"/>
            <a:ext cx="685800" cy="76200"/>
          </a:xfrm>
          <a:prstGeom prst="line">
            <a:avLst/>
          </a:prstGeom>
          <a:noFill/>
          <a:ln w="19050">
            <a:solidFill>
              <a:srgbClr val="FF008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8" name="Line 1036">
            <a:extLst>
              <a:ext uri="{FF2B5EF4-FFF2-40B4-BE49-F238E27FC236}">
                <a16:creationId xmlns:a16="http://schemas.microsoft.com/office/drawing/2014/main" id="{4EC6BBC3-3A34-4749-A217-3F353BC5A4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1371600"/>
            <a:ext cx="685800" cy="76200"/>
          </a:xfrm>
          <a:prstGeom prst="line">
            <a:avLst/>
          </a:prstGeom>
          <a:noFill/>
          <a:ln w="19050">
            <a:solidFill>
              <a:srgbClr val="FF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53" name="Picture 1037">
            <a:extLst>
              <a:ext uri="{FF2B5EF4-FFF2-40B4-BE49-F238E27FC236}">
                <a16:creationId xmlns:a16="http://schemas.microsoft.com/office/drawing/2014/main" id="{BFCD557F-B337-8142-9F78-BAFD25C64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477963"/>
            <a:ext cx="6958012" cy="536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3" name="Rectangle 1027">
            <a:extLst>
              <a:ext uri="{FF2B5EF4-FFF2-40B4-BE49-F238E27FC236}">
                <a16:creationId xmlns:a16="http://schemas.microsoft.com/office/drawing/2014/main" id="{C2FAA959-8A8F-D247-92AC-CC43962657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/>
              <a:t>Overhead Inclined Axis Limit</a:t>
            </a:r>
          </a:p>
        </p:txBody>
      </p:sp>
      <p:sp>
        <p:nvSpPr>
          <p:cNvPr id="138244" name="Line 1028">
            <a:extLst>
              <a:ext uri="{FF2B5EF4-FFF2-40B4-BE49-F238E27FC236}">
                <a16:creationId xmlns:a16="http://schemas.microsoft.com/office/drawing/2014/main" id="{9331EC94-7D8A-8249-97D6-E66B5378E5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4572000"/>
            <a:ext cx="3581400" cy="14478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5" name="Line 1029">
            <a:extLst>
              <a:ext uri="{FF2B5EF4-FFF2-40B4-BE49-F238E27FC236}">
                <a16:creationId xmlns:a16="http://schemas.microsoft.com/office/drawing/2014/main" id="{22A7E1BC-9B80-044C-90E8-2218E192F3B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29400" y="457200"/>
            <a:ext cx="152400" cy="40386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6" name="Text Box 1030">
            <a:extLst>
              <a:ext uri="{FF2B5EF4-FFF2-40B4-BE49-F238E27FC236}">
                <a16:creationId xmlns:a16="http://schemas.microsoft.com/office/drawing/2014/main" id="{91EC7F90-0D86-BA48-987C-10D1FB2C7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943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0°</a:t>
            </a:r>
            <a:endParaRPr lang="en-US" altLang="en-US"/>
          </a:p>
        </p:txBody>
      </p:sp>
      <p:sp>
        <p:nvSpPr>
          <p:cNvPr id="138247" name="Arc 1031">
            <a:extLst>
              <a:ext uri="{FF2B5EF4-FFF2-40B4-BE49-F238E27FC236}">
                <a16:creationId xmlns:a16="http://schemas.microsoft.com/office/drawing/2014/main" id="{3BA4E0A1-D6E6-E94F-8DB2-57B17F3EA412}"/>
              </a:ext>
            </a:extLst>
          </p:cNvPr>
          <p:cNvSpPr>
            <a:spLocks/>
          </p:cNvSpPr>
          <p:nvPr/>
        </p:nvSpPr>
        <p:spPr bwMode="auto">
          <a:xfrm flipV="1">
            <a:off x="6781800" y="1574800"/>
            <a:ext cx="458788" cy="177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9886 w 43200"/>
              <a:gd name="T1" fmla="*/ 69 h 43200"/>
              <a:gd name="T2" fmla="*/ 16448 w 43200"/>
              <a:gd name="T3" fmla="*/ 624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19885" y="68"/>
                </a:moveTo>
                <a:cubicBezTo>
                  <a:pt x="20456" y="22"/>
                  <a:pt x="21027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11655"/>
                  <a:pt x="6790" y="2995"/>
                  <a:pt x="16447" y="623"/>
                </a:cubicBezTo>
              </a:path>
              <a:path w="43200" h="43200" stroke="0" extrusionOk="0">
                <a:moveTo>
                  <a:pt x="19885" y="68"/>
                </a:moveTo>
                <a:cubicBezTo>
                  <a:pt x="20456" y="22"/>
                  <a:pt x="21027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11655"/>
                  <a:pt x="6790" y="2995"/>
                  <a:pt x="16447" y="623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8" name="Line 1032">
            <a:extLst>
              <a:ext uri="{FF2B5EF4-FFF2-40B4-BE49-F238E27FC236}">
                <a16:creationId xmlns:a16="http://schemas.microsoft.com/office/drawing/2014/main" id="{FDBE3EB7-C33D-5E4D-A7DD-A1FD46EDF2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1066800"/>
            <a:ext cx="304800" cy="342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9" name="AutoShape 1033">
            <a:extLst>
              <a:ext uri="{FF2B5EF4-FFF2-40B4-BE49-F238E27FC236}">
                <a16:creationId xmlns:a16="http://schemas.microsoft.com/office/drawing/2014/main" id="{FE7D8105-3D8E-3E4E-A6D3-404C0CEA1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905000"/>
            <a:ext cx="2895600" cy="1600200"/>
          </a:xfrm>
          <a:prstGeom prst="wedgeRoundRectCallout">
            <a:avLst>
              <a:gd name="adj1" fmla="val 128671"/>
              <a:gd name="adj2" fmla="val -1468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Weld ends up back </a:t>
            </a:r>
          </a:p>
          <a:p>
            <a:pPr algn="ctr"/>
            <a:r>
              <a:rPr lang="en-US" altLang="en-US"/>
              <a:t>Where it started!</a:t>
            </a:r>
          </a:p>
        </p:txBody>
      </p:sp>
      <p:sp>
        <p:nvSpPr>
          <p:cNvPr id="138250" name="Text Box 1034">
            <a:extLst>
              <a:ext uri="{FF2B5EF4-FFF2-40B4-BE49-F238E27FC236}">
                <a16:creationId xmlns:a16="http://schemas.microsoft.com/office/drawing/2014/main" id="{200C4262-247B-694C-B506-B5294E080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838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10°</a:t>
            </a:r>
            <a:endParaRPr lang="en-US" altLang="en-US"/>
          </a:p>
        </p:txBody>
      </p:sp>
      <p:sp>
        <p:nvSpPr>
          <p:cNvPr id="138251" name="Line 1035">
            <a:extLst>
              <a:ext uri="{FF2B5EF4-FFF2-40B4-BE49-F238E27FC236}">
                <a16:creationId xmlns:a16="http://schemas.microsoft.com/office/drawing/2014/main" id="{B1516055-F8EB-214A-910E-A4143F950D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1066800"/>
            <a:ext cx="609600" cy="304800"/>
          </a:xfrm>
          <a:prstGeom prst="line">
            <a:avLst/>
          </a:prstGeom>
          <a:noFill/>
          <a:ln w="19050">
            <a:solidFill>
              <a:srgbClr val="FF008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2" name="Line 1036">
            <a:extLst>
              <a:ext uri="{FF2B5EF4-FFF2-40B4-BE49-F238E27FC236}">
                <a16:creationId xmlns:a16="http://schemas.microsoft.com/office/drawing/2014/main" id="{02D1701F-19BC-2A4E-9F8C-5FBA987FE7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1447800"/>
            <a:ext cx="762000" cy="228600"/>
          </a:xfrm>
          <a:prstGeom prst="line">
            <a:avLst/>
          </a:prstGeom>
          <a:noFill/>
          <a:ln w="19050">
            <a:solidFill>
              <a:srgbClr val="FF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>
            <a:extLst>
              <a:ext uri="{FF2B5EF4-FFF2-40B4-BE49-F238E27FC236}">
                <a16:creationId xmlns:a16="http://schemas.microsoft.com/office/drawing/2014/main" id="{003FD4C9-4EE3-4E41-9A91-00554C449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41438"/>
            <a:ext cx="7010400" cy="54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2" name="Rectangle 2">
            <a:extLst>
              <a:ext uri="{FF2B5EF4-FFF2-40B4-BE49-F238E27FC236}">
                <a16:creationId xmlns:a16="http://schemas.microsoft.com/office/drawing/2014/main" id="{F0E97A29-15EE-914B-A928-B02DA13745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763000" cy="1143000"/>
          </a:xfrm>
        </p:spPr>
        <p:txBody>
          <a:bodyPr/>
          <a:lstStyle/>
          <a:p>
            <a:r>
              <a:rPr lang="en-US" altLang="en-US"/>
              <a:t>Composite Overhead Position Limits</a:t>
            </a:r>
          </a:p>
        </p:txBody>
      </p:sp>
      <p:sp>
        <p:nvSpPr>
          <p:cNvPr id="46084" name="Line 4">
            <a:extLst>
              <a:ext uri="{FF2B5EF4-FFF2-40B4-BE49-F238E27FC236}">
                <a16:creationId xmlns:a16="http://schemas.microsoft.com/office/drawing/2014/main" id="{4A36E56D-6C36-AD4C-9E60-CBB9D6A68C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5105400"/>
            <a:ext cx="0" cy="15240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Line 5">
            <a:extLst>
              <a:ext uri="{FF2B5EF4-FFF2-40B4-BE49-F238E27FC236}">
                <a16:creationId xmlns:a16="http://schemas.microsoft.com/office/drawing/2014/main" id="{F039BC6B-2310-A948-9EEF-205D2D663E6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181600"/>
            <a:ext cx="2286000" cy="10668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Arc 6">
            <a:extLst>
              <a:ext uri="{FF2B5EF4-FFF2-40B4-BE49-F238E27FC236}">
                <a16:creationId xmlns:a16="http://schemas.microsoft.com/office/drawing/2014/main" id="{DA06425B-E98B-0341-82C2-D22DEC35F445}"/>
              </a:ext>
            </a:extLst>
          </p:cNvPr>
          <p:cNvSpPr>
            <a:spLocks/>
          </p:cNvSpPr>
          <p:nvPr/>
        </p:nvSpPr>
        <p:spPr bwMode="auto">
          <a:xfrm flipV="1">
            <a:off x="2895600" y="5105400"/>
            <a:ext cx="3276600" cy="1447800"/>
          </a:xfrm>
          <a:custGeom>
            <a:avLst/>
            <a:gdLst>
              <a:gd name="G0" fmla="+- 21204 0 0"/>
              <a:gd name="G1" fmla="+- 21600 0 0"/>
              <a:gd name="G2" fmla="+- 21600 0 0"/>
              <a:gd name="T0" fmla="*/ 0 w 42391"/>
              <a:gd name="T1" fmla="*/ 17488 h 21600"/>
              <a:gd name="T2" fmla="*/ 42391 w 42391"/>
              <a:gd name="T3" fmla="*/ 17398 h 21600"/>
              <a:gd name="T4" fmla="*/ 21204 w 4239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391" h="21600" fill="none" extrusionOk="0">
                <a:moveTo>
                  <a:pt x="-1" y="17487"/>
                </a:moveTo>
                <a:cubicBezTo>
                  <a:pt x="1968" y="7333"/>
                  <a:pt x="10860" y="0"/>
                  <a:pt x="21204" y="0"/>
                </a:cubicBezTo>
                <a:cubicBezTo>
                  <a:pt x="31513" y="0"/>
                  <a:pt x="40385" y="7285"/>
                  <a:pt x="42391" y="17397"/>
                </a:cubicBezTo>
              </a:path>
              <a:path w="42391" h="21600" stroke="0" extrusionOk="0">
                <a:moveTo>
                  <a:pt x="-1" y="17487"/>
                </a:moveTo>
                <a:cubicBezTo>
                  <a:pt x="1968" y="7333"/>
                  <a:pt x="10860" y="0"/>
                  <a:pt x="21204" y="0"/>
                </a:cubicBezTo>
                <a:cubicBezTo>
                  <a:pt x="31513" y="0"/>
                  <a:pt x="40385" y="7285"/>
                  <a:pt x="42391" y="17397"/>
                </a:cubicBezTo>
                <a:lnTo>
                  <a:pt x="21204" y="21600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Text Box 7">
            <a:extLst>
              <a:ext uri="{FF2B5EF4-FFF2-40B4-BE49-F238E27FC236}">
                <a16:creationId xmlns:a16="http://schemas.microsoft.com/office/drawing/2014/main" id="{AF570423-7937-2E41-AD66-DEE8679F3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096000"/>
            <a:ext cx="838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280°</a:t>
            </a:r>
          </a:p>
        </p:txBody>
      </p:sp>
      <p:sp>
        <p:nvSpPr>
          <p:cNvPr id="46088" name="Line 8">
            <a:extLst>
              <a:ext uri="{FF2B5EF4-FFF2-40B4-BE49-F238E27FC236}">
                <a16:creationId xmlns:a16="http://schemas.microsoft.com/office/drawing/2014/main" id="{6A331CAD-E35A-2D4E-A347-4597B6E7EE1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81200" y="4876800"/>
            <a:ext cx="2590800" cy="3048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Text Box 9">
            <a:extLst>
              <a:ext uri="{FF2B5EF4-FFF2-40B4-BE49-F238E27FC236}">
                <a16:creationId xmlns:a16="http://schemas.microsoft.com/office/drawing/2014/main" id="{D3A5AD7E-B861-F740-BC59-2977E6D7C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648200"/>
            <a:ext cx="685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80°</a:t>
            </a:r>
          </a:p>
        </p:txBody>
      </p:sp>
      <p:sp>
        <p:nvSpPr>
          <p:cNvPr id="46090" name="Text Box 10">
            <a:extLst>
              <a:ext uri="{FF2B5EF4-FFF2-40B4-BE49-F238E27FC236}">
                <a16:creationId xmlns:a16="http://schemas.microsoft.com/office/drawing/2014/main" id="{29F50E4C-CC9F-5C45-8A11-0AF9E978C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6172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0°</a:t>
            </a:r>
          </a:p>
        </p:txBody>
      </p:sp>
      <p:sp>
        <p:nvSpPr>
          <p:cNvPr id="46091" name="Line 11">
            <a:extLst>
              <a:ext uri="{FF2B5EF4-FFF2-40B4-BE49-F238E27FC236}">
                <a16:creationId xmlns:a16="http://schemas.microsoft.com/office/drawing/2014/main" id="{1C67A764-AC03-794F-BF74-3D7B7F513D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4292600"/>
            <a:ext cx="3454400" cy="18796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Line 12">
            <a:extLst>
              <a:ext uri="{FF2B5EF4-FFF2-40B4-BE49-F238E27FC236}">
                <a16:creationId xmlns:a16="http://schemas.microsoft.com/office/drawing/2014/main" id="{B43DDA4A-6E40-7F47-A3E5-9D098DEA83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2200" y="1371600"/>
            <a:ext cx="76200" cy="28956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3" name="Arc 13">
            <a:extLst>
              <a:ext uri="{FF2B5EF4-FFF2-40B4-BE49-F238E27FC236}">
                <a16:creationId xmlns:a16="http://schemas.microsoft.com/office/drawing/2014/main" id="{AB0784C0-0886-6C44-80F0-1079DB660019}"/>
              </a:ext>
            </a:extLst>
          </p:cNvPr>
          <p:cNvSpPr>
            <a:spLocks/>
          </p:cNvSpPr>
          <p:nvPr/>
        </p:nvSpPr>
        <p:spPr bwMode="auto">
          <a:xfrm flipH="1">
            <a:off x="3429000" y="2133600"/>
            <a:ext cx="3429000" cy="3733800"/>
          </a:xfrm>
          <a:custGeom>
            <a:avLst/>
            <a:gdLst>
              <a:gd name="G0" fmla="+- 0 0 0"/>
              <a:gd name="G1" fmla="+- 21415 0 0"/>
              <a:gd name="G2" fmla="+- 21600 0 0"/>
              <a:gd name="T0" fmla="*/ 2815 w 21600"/>
              <a:gd name="T1" fmla="*/ 0 h 21415"/>
              <a:gd name="T2" fmla="*/ 21600 w 21600"/>
              <a:gd name="T3" fmla="*/ 21415 h 21415"/>
              <a:gd name="T4" fmla="*/ 0 w 21600"/>
              <a:gd name="T5" fmla="*/ 21415 h 2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415" fill="none" extrusionOk="0">
                <a:moveTo>
                  <a:pt x="2815" y="-1"/>
                </a:moveTo>
                <a:cubicBezTo>
                  <a:pt x="13563" y="1412"/>
                  <a:pt x="21600" y="10573"/>
                  <a:pt x="21600" y="21415"/>
                </a:cubicBezTo>
              </a:path>
              <a:path w="21600" h="21415" stroke="0" extrusionOk="0">
                <a:moveTo>
                  <a:pt x="2815" y="-1"/>
                </a:moveTo>
                <a:cubicBezTo>
                  <a:pt x="13563" y="1412"/>
                  <a:pt x="21600" y="10573"/>
                  <a:pt x="21600" y="21415"/>
                </a:cubicBezTo>
                <a:lnTo>
                  <a:pt x="0" y="21415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4" name="Text Box 14">
            <a:extLst>
              <a:ext uri="{FF2B5EF4-FFF2-40B4-BE49-F238E27FC236}">
                <a16:creationId xmlns:a16="http://schemas.microsoft.com/office/drawing/2014/main" id="{D848BB9F-E5D8-EE40-83EA-698DAC036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6172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0°</a:t>
            </a:r>
            <a:endParaRPr lang="en-US" altLang="en-US"/>
          </a:p>
        </p:txBody>
      </p:sp>
      <p:sp>
        <p:nvSpPr>
          <p:cNvPr id="46095" name="Text Box 15">
            <a:extLst>
              <a:ext uri="{FF2B5EF4-FFF2-40B4-BE49-F238E27FC236}">
                <a16:creationId xmlns:a16="http://schemas.microsoft.com/office/drawing/2014/main" id="{DFC4B9BC-0D20-704E-87A0-73303AD05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276600"/>
            <a:ext cx="762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80°</a:t>
            </a:r>
            <a:endParaRPr lang="en-US" altLang="en-US"/>
          </a:p>
        </p:txBody>
      </p:sp>
      <p:sp>
        <p:nvSpPr>
          <p:cNvPr id="46096" name="Arc 16">
            <a:extLst>
              <a:ext uri="{FF2B5EF4-FFF2-40B4-BE49-F238E27FC236}">
                <a16:creationId xmlns:a16="http://schemas.microsoft.com/office/drawing/2014/main" id="{DDC13D62-F8CB-AA4C-92B0-F715653B5403}"/>
              </a:ext>
            </a:extLst>
          </p:cNvPr>
          <p:cNvSpPr>
            <a:spLocks/>
          </p:cNvSpPr>
          <p:nvPr/>
        </p:nvSpPr>
        <p:spPr bwMode="auto">
          <a:xfrm flipV="1">
            <a:off x="6234113" y="1727200"/>
            <a:ext cx="458787" cy="177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9886 w 43200"/>
              <a:gd name="T1" fmla="*/ 69 h 43200"/>
              <a:gd name="T2" fmla="*/ 16448 w 43200"/>
              <a:gd name="T3" fmla="*/ 624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19885" y="68"/>
                </a:moveTo>
                <a:cubicBezTo>
                  <a:pt x="20456" y="22"/>
                  <a:pt x="21027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11655"/>
                  <a:pt x="6790" y="2995"/>
                  <a:pt x="16447" y="623"/>
                </a:cubicBezTo>
              </a:path>
              <a:path w="43200" h="43200" stroke="0" extrusionOk="0">
                <a:moveTo>
                  <a:pt x="19885" y="68"/>
                </a:moveTo>
                <a:cubicBezTo>
                  <a:pt x="20456" y="22"/>
                  <a:pt x="21027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11655"/>
                  <a:pt x="6790" y="2995"/>
                  <a:pt x="16447" y="623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7" name="Text Box 17">
            <a:extLst>
              <a:ext uri="{FF2B5EF4-FFF2-40B4-BE49-F238E27FC236}">
                <a16:creationId xmlns:a16="http://schemas.microsoft.com/office/drawing/2014/main" id="{78E3FD12-46CE-8B43-A187-95A47C036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447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360°</a:t>
            </a:r>
            <a:endParaRPr lang="en-US" altLang="en-US"/>
          </a:p>
        </p:txBody>
      </p:sp>
      <p:sp>
        <p:nvSpPr>
          <p:cNvPr id="46099" name="Line 19">
            <a:extLst>
              <a:ext uri="{FF2B5EF4-FFF2-40B4-BE49-F238E27FC236}">
                <a16:creationId xmlns:a16="http://schemas.microsoft.com/office/drawing/2014/main" id="{49A7B802-96F5-5C48-ACCA-F1B79D5F27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676400"/>
            <a:ext cx="1676400" cy="152400"/>
          </a:xfrm>
          <a:prstGeom prst="line">
            <a:avLst/>
          </a:prstGeom>
          <a:noFill/>
          <a:ln w="38100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0" name="Line 20">
            <a:extLst>
              <a:ext uri="{FF2B5EF4-FFF2-40B4-BE49-F238E27FC236}">
                <a16:creationId xmlns:a16="http://schemas.microsoft.com/office/drawing/2014/main" id="{DAE2F131-C44F-0749-B5C2-85AEB4CCE4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2200" y="1371600"/>
            <a:ext cx="304800" cy="2895600"/>
          </a:xfrm>
          <a:prstGeom prst="line">
            <a:avLst/>
          </a:prstGeom>
          <a:noFill/>
          <a:ln w="28575">
            <a:solidFill>
              <a:srgbClr val="FF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1" name="Text Box 21">
            <a:extLst>
              <a:ext uri="{FF2B5EF4-FFF2-40B4-BE49-F238E27FC236}">
                <a16:creationId xmlns:a16="http://schemas.microsoft.com/office/drawing/2014/main" id="{5D32E460-B47B-A847-8AD1-E29C778EF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3716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10°</a:t>
            </a:r>
            <a:endParaRPr lang="en-US" altLang="en-US"/>
          </a:p>
        </p:txBody>
      </p:sp>
      <p:sp>
        <p:nvSpPr>
          <p:cNvPr id="46102" name="Line 22">
            <a:extLst>
              <a:ext uri="{FF2B5EF4-FFF2-40B4-BE49-F238E27FC236}">
                <a16:creationId xmlns:a16="http://schemas.microsoft.com/office/drawing/2014/main" id="{A740D759-258A-1E43-82EE-00B79EBB990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8200" y="1524000"/>
            <a:ext cx="304800" cy="0"/>
          </a:xfrm>
          <a:prstGeom prst="line">
            <a:avLst/>
          </a:prstGeom>
          <a:noFill/>
          <a:ln w="19050">
            <a:solidFill>
              <a:srgbClr val="FF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3" name="Line 23">
            <a:extLst>
              <a:ext uri="{FF2B5EF4-FFF2-40B4-BE49-F238E27FC236}">
                <a16:creationId xmlns:a16="http://schemas.microsoft.com/office/drawing/2014/main" id="{781E5A64-B29F-AF40-BDF0-F0876E204B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1524000"/>
            <a:ext cx="838200" cy="0"/>
          </a:xfrm>
          <a:prstGeom prst="line">
            <a:avLst/>
          </a:prstGeom>
          <a:noFill/>
          <a:ln w="19050">
            <a:solidFill>
              <a:srgbClr val="FF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6FD4380-2024-E74B-AE50-ED15822CAA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Testing Position 1G/PA</a:t>
            </a:r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BFE397DA-0D11-6A47-8C18-F3D67B018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038600"/>
            <a:ext cx="12192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082" name="Line 10">
            <a:extLst>
              <a:ext uri="{FF2B5EF4-FFF2-40B4-BE49-F238E27FC236}">
                <a16:creationId xmlns:a16="http://schemas.microsoft.com/office/drawing/2014/main" id="{BA6D5586-736A-0A49-806D-EE9486735F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191000"/>
            <a:ext cx="0" cy="1143000"/>
          </a:xfrm>
          <a:prstGeom prst="line">
            <a:avLst/>
          </a:pr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Freeform 12">
            <a:extLst>
              <a:ext uri="{FF2B5EF4-FFF2-40B4-BE49-F238E27FC236}">
                <a16:creationId xmlns:a16="http://schemas.microsoft.com/office/drawing/2014/main" id="{5F413AC2-C19A-E244-A192-E9C0E232AD0B}"/>
              </a:ext>
            </a:extLst>
          </p:cNvPr>
          <p:cNvSpPr>
            <a:spLocks/>
          </p:cNvSpPr>
          <p:nvPr/>
        </p:nvSpPr>
        <p:spPr bwMode="auto">
          <a:xfrm>
            <a:off x="2238375" y="2371725"/>
            <a:ext cx="5051425" cy="2619375"/>
          </a:xfrm>
          <a:custGeom>
            <a:avLst/>
            <a:gdLst>
              <a:gd name="T0" fmla="*/ 3166 w 3182"/>
              <a:gd name="T1" fmla="*/ 402 h 1650"/>
              <a:gd name="T2" fmla="*/ 3182 w 3182"/>
              <a:gd name="T3" fmla="*/ 530 h 1650"/>
              <a:gd name="T4" fmla="*/ 1352 w 3182"/>
              <a:gd name="T5" fmla="*/ 1650 h 1650"/>
              <a:gd name="T6" fmla="*/ 584 w 3182"/>
              <a:gd name="T7" fmla="*/ 1302 h 1650"/>
              <a:gd name="T8" fmla="*/ 734 w 3182"/>
              <a:gd name="T9" fmla="*/ 1284 h 1650"/>
              <a:gd name="T10" fmla="*/ 806 w 3182"/>
              <a:gd name="T11" fmla="*/ 1246 h 1650"/>
              <a:gd name="T12" fmla="*/ 1351 w 3182"/>
              <a:gd name="T13" fmla="*/ 1481 h 1650"/>
              <a:gd name="T14" fmla="*/ 3166 w 3182"/>
              <a:gd name="T15" fmla="*/ 406 h 1650"/>
              <a:gd name="T16" fmla="*/ 1872 w 3182"/>
              <a:gd name="T17" fmla="*/ 0 h 1650"/>
              <a:gd name="T18" fmla="*/ 0 w 3182"/>
              <a:gd name="T19" fmla="*/ 888 h 1650"/>
              <a:gd name="T20" fmla="*/ 518 w 3182"/>
              <a:gd name="T21" fmla="*/ 1118 h 1650"/>
              <a:gd name="T22" fmla="*/ 534 w 3182"/>
              <a:gd name="T23" fmla="*/ 1210 h 1650"/>
              <a:gd name="T24" fmla="*/ 590 w 3182"/>
              <a:gd name="T25" fmla="*/ 1306 h 1650"/>
              <a:gd name="T26" fmla="*/ 2 w 3182"/>
              <a:gd name="T27" fmla="*/ 1012 h 1650"/>
              <a:gd name="T28" fmla="*/ 4 w 3182"/>
              <a:gd name="T29" fmla="*/ 888 h 1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82" h="1650">
                <a:moveTo>
                  <a:pt x="3166" y="402"/>
                </a:moveTo>
                <a:lnTo>
                  <a:pt x="3182" y="530"/>
                </a:lnTo>
                <a:lnTo>
                  <a:pt x="1352" y="1650"/>
                </a:lnTo>
                <a:lnTo>
                  <a:pt x="584" y="1302"/>
                </a:lnTo>
                <a:lnTo>
                  <a:pt x="734" y="1284"/>
                </a:lnTo>
                <a:lnTo>
                  <a:pt x="806" y="1246"/>
                </a:lnTo>
                <a:lnTo>
                  <a:pt x="1351" y="1481"/>
                </a:lnTo>
                <a:lnTo>
                  <a:pt x="3166" y="406"/>
                </a:lnTo>
                <a:lnTo>
                  <a:pt x="1872" y="0"/>
                </a:lnTo>
                <a:lnTo>
                  <a:pt x="0" y="888"/>
                </a:lnTo>
                <a:lnTo>
                  <a:pt x="518" y="1118"/>
                </a:lnTo>
                <a:lnTo>
                  <a:pt x="534" y="1210"/>
                </a:lnTo>
                <a:lnTo>
                  <a:pt x="590" y="1306"/>
                </a:lnTo>
                <a:lnTo>
                  <a:pt x="2" y="1012"/>
                </a:lnTo>
                <a:lnTo>
                  <a:pt x="4" y="88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Line 14">
            <a:extLst>
              <a:ext uri="{FF2B5EF4-FFF2-40B4-BE49-F238E27FC236}">
                <a16:creationId xmlns:a16="http://schemas.microsoft.com/office/drawing/2014/main" id="{CB6496F6-9B22-FC46-94BE-B941AE6BF03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8325" y="474027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Freeform 15">
            <a:extLst>
              <a:ext uri="{FF2B5EF4-FFF2-40B4-BE49-F238E27FC236}">
                <a16:creationId xmlns:a16="http://schemas.microsoft.com/office/drawing/2014/main" id="{A9D9583C-8266-C64A-9C36-ACAED4BB27C1}"/>
              </a:ext>
            </a:extLst>
          </p:cNvPr>
          <p:cNvSpPr>
            <a:spLocks/>
          </p:cNvSpPr>
          <p:nvPr/>
        </p:nvSpPr>
        <p:spPr bwMode="auto">
          <a:xfrm>
            <a:off x="3048000" y="2597150"/>
            <a:ext cx="3400425" cy="1847850"/>
          </a:xfrm>
          <a:custGeom>
            <a:avLst/>
            <a:gdLst>
              <a:gd name="T0" fmla="*/ 1902 w 2142"/>
              <a:gd name="T1" fmla="*/ 16 h 1164"/>
              <a:gd name="T2" fmla="*/ 1964 w 2142"/>
              <a:gd name="T3" fmla="*/ 0 h 1164"/>
              <a:gd name="T4" fmla="*/ 2038 w 2142"/>
              <a:gd name="T5" fmla="*/ 8 h 1164"/>
              <a:gd name="T6" fmla="*/ 2108 w 2142"/>
              <a:gd name="T7" fmla="*/ 46 h 1164"/>
              <a:gd name="T8" fmla="*/ 2142 w 2142"/>
              <a:gd name="T9" fmla="*/ 102 h 1164"/>
              <a:gd name="T10" fmla="*/ 288 w 2142"/>
              <a:gd name="T11" fmla="*/ 1100 h 1164"/>
              <a:gd name="T12" fmla="*/ 240 w 2142"/>
              <a:gd name="T13" fmla="*/ 1148 h 1164"/>
              <a:gd name="T14" fmla="*/ 170 w 2142"/>
              <a:gd name="T15" fmla="*/ 1164 h 1164"/>
              <a:gd name="T16" fmla="*/ 90 w 2142"/>
              <a:gd name="T17" fmla="*/ 1162 h 1164"/>
              <a:gd name="T18" fmla="*/ 40 w 2142"/>
              <a:gd name="T19" fmla="*/ 1114 h 1164"/>
              <a:gd name="T20" fmla="*/ 16 w 2142"/>
              <a:gd name="T21" fmla="*/ 1046 h 1164"/>
              <a:gd name="T22" fmla="*/ 0 w 2142"/>
              <a:gd name="T23" fmla="*/ 970 h 1164"/>
              <a:gd name="T24" fmla="*/ 1902 w 2142"/>
              <a:gd name="T25" fmla="*/ 16 h 1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42" h="1164">
                <a:moveTo>
                  <a:pt x="1902" y="16"/>
                </a:moveTo>
                <a:lnTo>
                  <a:pt x="1964" y="0"/>
                </a:lnTo>
                <a:lnTo>
                  <a:pt x="2038" y="8"/>
                </a:lnTo>
                <a:lnTo>
                  <a:pt x="2108" y="46"/>
                </a:lnTo>
                <a:lnTo>
                  <a:pt x="2142" y="102"/>
                </a:lnTo>
                <a:lnTo>
                  <a:pt x="288" y="1100"/>
                </a:lnTo>
                <a:lnTo>
                  <a:pt x="240" y="1148"/>
                </a:lnTo>
                <a:lnTo>
                  <a:pt x="170" y="1164"/>
                </a:lnTo>
                <a:lnTo>
                  <a:pt x="90" y="1162"/>
                </a:lnTo>
                <a:lnTo>
                  <a:pt x="40" y="1114"/>
                </a:lnTo>
                <a:lnTo>
                  <a:pt x="16" y="1046"/>
                </a:lnTo>
                <a:lnTo>
                  <a:pt x="0" y="970"/>
                </a:lnTo>
                <a:lnTo>
                  <a:pt x="1902" y="16"/>
                </a:lnTo>
                <a:close/>
              </a:path>
            </a:pathLst>
          </a:custGeom>
          <a:solidFill>
            <a:schemeClr val="accent1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61C916BF-18F6-BE4C-A006-C809D9DA2050}"/>
              </a:ext>
            </a:extLst>
          </p:cNvPr>
          <p:cNvSpPr>
            <a:spLocks/>
          </p:cNvSpPr>
          <p:nvPr/>
        </p:nvSpPr>
        <p:spPr bwMode="auto">
          <a:xfrm>
            <a:off x="3048000" y="4114800"/>
            <a:ext cx="457200" cy="228600"/>
          </a:xfrm>
          <a:custGeom>
            <a:avLst/>
            <a:gdLst>
              <a:gd name="T0" fmla="*/ 0 w 288"/>
              <a:gd name="T1" fmla="*/ 0 h 144"/>
              <a:gd name="T2" fmla="*/ 96 w 288"/>
              <a:gd name="T3" fmla="*/ 0 h 144"/>
              <a:gd name="T4" fmla="*/ 192 w 288"/>
              <a:gd name="T5" fmla="*/ 48 h 144"/>
              <a:gd name="T6" fmla="*/ 240 w 288"/>
              <a:gd name="T7" fmla="*/ 96 h 144"/>
              <a:gd name="T8" fmla="*/ 288 w 288"/>
              <a:gd name="T9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144">
                <a:moveTo>
                  <a:pt x="0" y="0"/>
                </a:moveTo>
                <a:lnTo>
                  <a:pt x="96" y="0"/>
                </a:lnTo>
                <a:lnTo>
                  <a:pt x="192" y="48"/>
                </a:lnTo>
                <a:lnTo>
                  <a:pt x="240" y="96"/>
                </a:lnTo>
                <a:lnTo>
                  <a:pt x="288" y="144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Line 4">
            <a:extLst>
              <a:ext uri="{FF2B5EF4-FFF2-40B4-BE49-F238E27FC236}">
                <a16:creationId xmlns:a16="http://schemas.microsoft.com/office/drawing/2014/main" id="{2A60D5CA-C6C1-8243-85B8-F12A80D769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2667000"/>
            <a:ext cx="396240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Line 5">
            <a:extLst>
              <a:ext uri="{FF2B5EF4-FFF2-40B4-BE49-F238E27FC236}">
                <a16:creationId xmlns:a16="http://schemas.microsoft.com/office/drawing/2014/main" id="{4CAFF90D-09A2-F143-B1C7-0A10DB8EFE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2667000"/>
            <a:ext cx="4038600" cy="1600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Line 11">
            <a:extLst>
              <a:ext uri="{FF2B5EF4-FFF2-40B4-BE49-F238E27FC236}">
                <a16:creationId xmlns:a16="http://schemas.microsoft.com/office/drawing/2014/main" id="{BCF7D661-B5F9-5A49-BCB3-252B6B7EA0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2286000"/>
            <a:ext cx="5486400" cy="2895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E2198ED7-2BB6-BC49-A008-9FA3F22A6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495800"/>
            <a:ext cx="838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±15°</a:t>
            </a:r>
            <a:endParaRPr lang="en-US" altLang="en-US"/>
          </a:p>
        </p:txBody>
      </p:sp>
      <p:sp>
        <p:nvSpPr>
          <p:cNvPr id="3089" name="Text Box 17">
            <a:extLst>
              <a:ext uri="{FF2B5EF4-FFF2-40B4-BE49-F238E27FC236}">
                <a16:creationId xmlns:a16="http://schemas.microsoft.com/office/drawing/2014/main" id="{101FF394-D8D2-D049-86D9-27DEDBA4A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286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Weld Axis Horizontal</a:t>
            </a:r>
          </a:p>
        </p:txBody>
      </p:sp>
      <p:sp>
        <p:nvSpPr>
          <p:cNvPr id="3090" name="Text Box 18">
            <a:extLst>
              <a:ext uri="{FF2B5EF4-FFF2-40B4-BE49-F238E27FC236}">
                <a16:creationId xmlns:a16="http://schemas.microsoft.com/office/drawing/2014/main" id="{1D14EB1A-077A-494A-8A56-FB3167E4F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4958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Plate Horizontal</a:t>
            </a:r>
          </a:p>
        </p:txBody>
      </p:sp>
      <p:sp>
        <p:nvSpPr>
          <p:cNvPr id="3091" name="Line 19">
            <a:extLst>
              <a:ext uri="{FF2B5EF4-FFF2-40B4-BE49-F238E27FC236}">
                <a16:creationId xmlns:a16="http://schemas.microsoft.com/office/drawing/2014/main" id="{421CA6D4-43D1-8B43-B3A1-39732CB04F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21336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Line 20">
            <a:extLst>
              <a:ext uri="{FF2B5EF4-FFF2-40B4-BE49-F238E27FC236}">
                <a16:creationId xmlns:a16="http://schemas.microsoft.com/office/drawing/2014/main" id="{CE5B2304-2A64-7249-96AD-55198E901A3D}"/>
              </a:ext>
            </a:extLst>
          </p:cNvPr>
          <p:cNvSpPr>
            <a:spLocks noChangeShapeType="1"/>
          </p:cNvSpPr>
          <p:nvPr/>
        </p:nvSpPr>
        <p:spPr bwMode="auto">
          <a:xfrm rot="424146">
            <a:off x="4346575" y="2138363"/>
            <a:ext cx="457200" cy="1295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Line 21">
            <a:extLst>
              <a:ext uri="{FF2B5EF4-FFF2-40B4-BE49-F238E27FC236}">
                <a16:creationId xmlns:a16="http://schemas.microsoft.com/office/drawing/2014/main" id="{A4CA4E31-5AA0-8846-A637-4677BB5A84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2362200"/>
            <a:ext cx="304800" cy="1143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Arc 22">
            <a:extLst>
              <a:ext uri="{FF2B5EF4-FFF2-40B4-BE49-F238E27FC236}">
                <a16:creationId xmlns:a16="http://schemas.microsoft.com/office/drawing/2014/main" id="{497C408C-07DC-E448-A5A4-15CE5300ACE7}"/>
              </a:ext>
            </a:extLst>
          </p:cNvPr>
          <p:cNvSpPr>
            <a:spLocks/>
          </p:cNvSpPr>
          <p:nvPr/>
        </p:nvSpPr>
        <p:spPr bwMode="auto">
          <a:xfrm>
            <a:off x="4419600" y="1752600"/>
            <a:ext cx="838200" cy="457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80"/>
                </a:solidFill>
              </a:rPr>
              <a:t>±15°</a:t>
            </a:r>
          </a:p>
        </p:txBody>
      </p:sp>
      <p:grpSp>
        <p:nvGrpSpPr>
          <p:cNvPr id="3095" name="Group 23">
            <a:extLst>
              <a:ext uri="{FF2B5EF4-FFF2-40B4-BE49-F238E27FC236}">
                <a16:creationId xmlns:a16="http://schemas.microsoft.com/office/drawing/2014/main" id="{DF373025-923A-F64D-B1EB-857377390A5C}"/>
              </a:ext>
            </a:extLst>
          </p:cNvPr>
          <p:cNvGrpSpPr>
            <a:grpSpLocks/>
          </p:cNvGrpSpPr>
          <p:nvPr/>
        </p:nvGrpSpPr>
        <p:grpSpPr bwMode="auto">
          <a:xfrm rot="1176144">
            <a:off x="4419600" y="2305050"/>
            <a:ext cx="598488" cy="133350"/>
            <a:chOff x="2784" y="1356"/>
            <a:chExt cx="377" cy="84"/>
          </a:xfrm>
        </p:grpSpPr>
        <p:sp>
          <p:nvSpPr>
            <p:cNvPr id="3096" name="Arc 24">
              <a:extLst>
                <a:ext uri="{FF2B5EF4-FFF2-40B4-BE49-F238E27FC236}">
                  <a16:creationId xmlns:a16="http://schemas.microsoft.com/office/drawing/2014/main" id="{599F469F-54A8-1646-A907-D798B250D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1356"/>
              <a:ext cx="185" cy="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6686"/>
                <a:gd name="T1" fmla="*/ 0 h 21600"/>
                <a:gd name="T2" fmla="*/ 16686 w 16686"/>
                <a:gd name="T3" fmla="*/ 7885 h 21600"/>
                <a:gd name="T4" fmla="*/ 0 w 1668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686" h="21600" fill="none" extrusionOk="0">
                  <a:moveTo>
                    <a:pt x="0" y="0"/>
                  </a:moveTo>
                  <a:cubicBezTo>
                    <a:pt x="6461" y="0"/>
                    <a:pt x="12583" y="2892"/>
                    <a:pt x="16686" y="7884"/>
                  </a:cubicBezTo>
                </a:path>
                <a:path w="16686" h="21600" stroke="0" extrusionOk="0">
                  <a:moveTo>
                    <a:pt x="0" y="0"/>
                  </a:moveTo>
                  <a:cubicBezTo>
                    <a:pt x="6461" y="0"/>
                    <a:pt x="12583" y="2892"/>
                    <a:pt x="16686" y="788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7" name="Arc 25">
              <a:extLst>
                <a:ext uri="{FF2B5EF4-FFF2-40B4-BE49-F238E27FC236}">
                  <a16:creationId xmlns:a16="http://schemas.microsoft.com/office/drawing/2014/main" id="{A00E950A-1A47-6142-9452-D576FA269E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784" y="1356"/>
              <a:ext cx="185" cy="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6686"/>
                <a:gd name="T1" fmla="*/ 0 h 21600"/>
                <a:gd name="T2" fmla="*/ 16686 w 16686"/>
                <a:gd name="T3" fmla="*/ 7885 h 21600"/>
                <a:gd name="T4" fmla="*/ 0 w 1668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686" h="21600" fill="none" extrusionOk="0">
                  <a:moveTo>
                    <a:pt x="0" y="0"/>
                  </a:moveTo>
                  <a:cubicBezTo>
                    <a:pt x="6461" y="0"/>
                    <a:pt x="12583" y="2892"/>
                    <a:pt x="16686" y="7884"/>
                  </a:cubicBezTo>
                </a:path>
                <a:path w="16686" h="21600" stroke="0" extrusionOk="0">
                  <a:moveTo>
                    <a:pt x="0" y="0"/>
                  </a:moveTo>
                  <a:cubicBezTo>
                    <a:pt x="6461" y="0"/>
                    <a:pt x="12583" y="2892"/>
                    <a:pt x="16686" y="788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9FF566A-C5A9-1B4B-B74D-143C2B9928BC}"/>
              </a:ext>
            </a:extLst>
          </p:cNvPr>
          <p:cNvSpPr txBox="1"/>
          <p:nvPr/>
        </p:nvSpPr>
        <p:spPr>
          <a:xfrm>
            <a:off x="1539944" y="5742973"/>
            <a:ext cx="63920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Designations PA, PB, PD, etc. are the comparable </a:t>
            </a:r>
          </a:p>
          <a:p>
            <a:pPr algn="ctr"/>
            <a:r>
              <a:rPr lang="en-US" dirty="0"/>
              <a:t>ISO 6947 equivalent </a:t>
            </a:r>
            <a:r>
              <a:rPr lang="en-US" dirty="0" err="1"/>
              <a:t>posotioons</a:t>
            </a:r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1CD57EE7-BC05-264E-B3EA-436EFA1991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Overhead ≠ 4G !!!!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>
            <a:extLst>
              <a:ext uri="{FF2B5EF4-FFF2-40B4-BE49-F238E27FC236}">
                <a16:creationId xmlns:a16="http://schemas.microsoft.com/office/drawing/2014/main" id="{73B50149-2C1F-E440-8BB1-3374F11C7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0" y="774700"/>
            <a:ext cx="5249863" cy="554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59" name="Rectangle 3">
            <a:extLst>
              <a:ext uri="{FF2B5EF4-FFF2-40B4-BE49-F238E27FC236}">
                <a16:creationId xmlns:a16="http://schemas.microsoft.com/office/drawing/2014/main" id="{6DF9BCE7-FFD5-8044-B7C6-BDD48F6670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pPr algn="l"/>
            <a:r>
              <a:rPr lang="en-US" altLang="en-US"/>
              <a:t>Vertical Position Part 1</a:t>
            </a:r>
          </a:p>
        </p:txBody>
      </p:sp>
      <p:sp>
        <p:nvSpPr>
          <p:cNvPr id="96269" name="Arc 13">
            <a:extLst>
              <a:ext uri="{FF2B5EF4-FFF2-40B4-BE49-F238E27FC236}">
                <a16:creationId xmlns:a16="http://schemas.microsoft.com/office/drawing/2014/main" id="{360F8D45-EE3D-6A43-A9DA-EB959CFD7B8E}"/>
              </a:ext>
            </a:extLst>
          </p:cNvPr>
          <p:cNvSpPr>
            <a:spLocks/>
          </p:cNvSpPr>
          <p:nvPr/>
        </p:nvSpPr>
        <p:spPr bwMode="auto">
          <a:xfrm flipH="1">
            <a:off x="3689350" y="1150938"/>
            <a:ext cx="3854450" cy="4183062"/>
          </a:xfrm>
          <a:custGeom>
            <a:avLst/>
            <a:gdLst>
              <a:gd name="G0" fmla="+- 0 0 0"/>
              <a:gd name="G1" fmla="+- 21173 0 0"/>
              <a:gd name="G2" fmla="+- 21600 0 0"/>
              <a:gd name="T0" fmla="*/ 4271 w 21371"/>
              <a:gd name="T1" fmla="*/ 0 h 21173"/>
              <a:gd name="T2" fmla="*/ 21371 w 21371"/>
              <a:gd name="T3" fmla="*/ 18038 h 21173"/>
              <a:gd name="T4" fmla="*/ 0 w 21371"/>
              <a:gd name="T5" fmla="*/ 21173 h 2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71" h="21173" fill="none" extrusionOk="0">
                <a:moveTo>
                  <a:pt x="4271" y="-1"/>
                </a:moveTo>
                <a:cubicBezTo>
                  <a:pt x="13206" y="1801"/>
                  <a:pt x="20048" y="9019"/>
                  <a:pt x="21371" y="18037"/>
                </a:cubicBezTo>
              </a:path>
              <a:path w="21371" h="21173" stroke="0" extrusionOk="0">
                <a:moveTo>
                  <a:pt x="4271" y="-1"/>
                </a:moveTo>
                <a:cubicBezTo>
                  <a:pt x="13206" y="1801"/>
                  <a:pt x="20048" y="9019"/>
                  <a:pt x="21371" y="18037"/>
                </a:cubicBezTo>
                <a:lnTo>
                  <a:pt x="0" y="21173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0" name="Line 14">
            <a:extLst>
              <a:ext uri="{FF2B5EF4-FFF2-40B4-BE49-F238E27FC236}">
                <a16:creationId xmlns:a16="http://schemas.microsoft.com/office/drawing/2014/main" id="{10A53E90-DEE3-C44C-9F62-39AFA0F369D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05600" y="838200"/>
            <a:ext cx="838200" cy="41910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1" name="Line 15">
            <a:extLst>
              <a:ext uri="{FF2B5EF4-FFF2-40B4-BE49-F238E27FC236}">
                <a16:creationId xmlns:a16="http://schemas.microsoft.com/office/drawing/2014/main" id="{07C326A6-EEAF-6940-88AC-56E47559E6D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6600" y="4724400"/>
            <a:ext cx="4267200" cy="3048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6" name="AutoShape 20">
            <a:extLst>
              <a:ext uri="{FF2B5EF4-FFF2-40B4-BE49-F238E27FC236}">
                <a16:creationId xmlns:a16="http://schemas.microsoft.com/office/drawing/2014/main" id="{D55D4712-75BD-D74C-9FCC-66B7CECBA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752600"/>
            <a:ext cx="3124200" cy="1219200"/>
          </a:xfrm>
          <a:prstGeom prst="wedgeRoundRectCallout">
            <a:avLst>
              <a:gd name="adj1" fmla="val 64838"/>
              <a:gd name="adj2" fmla="val 4127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65° Range of Inclination </a:t>
            </a:r>
          </a:p>
          <a:p>
            <a:pPr algn="ctr"/>
            <a:r>
              <a:rPr lang="en-US" altLang="en-US"/>
              <a:t>From 15 to 80°.</a:t>
            </a:r>
          </a:p>
          <a:p>
            <a:pPr algn="ctr"/>
            <a:r>
              <a:rPr lang="en-US" altLang="en-US" b="1"/>
              <a:t>Face of weld is up</a:t>
            </a:r>
            <a:endParaRPr lang="en-US" altLang="en-US">
              <a:solidFill>
                <a:srgbClr val="FF0080"/>
              </a:solidFill>
            </a:endParaRPr>
          </a:p>
        </p:txBody>
      </p:sp>
      <p:sp>
        <p:nvSpPr>
          <p:cNvPr id="96277" name="Text Box 21">
            <a:extLst>
              <a:ext uri="{FF2B5EF4-FFF2-40B4-BE49-F238E27FC236}">
                <a16:creationId xmlns:a16="http://schemas.microsoft.com/office/drawing/2014/main" id="{29BF9778-8873-DF46-92FE-E2876616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495800"/>
            <a:ext cx="762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15°</a:t>
            </a:r>
            <a:endParaRPr lang="en-US" altLang="en-US"/>
          </a:p>
        </p:txBody>
      </p:sp>
      <p:sp>
        <p:nvSpPr>
          <p:cNvPr id="96278" name="Text Box 22">
            <a:extLst>
              <a:ext uri="{FF2B5EF4-FFF2-40B4-BE49-F238E27FC236}">
                <a16:creationId xmlns:a16="http://schemas.microsoft.com/office/drawing/2014/main" id="{82B12AE9-DBF6-5946-B225-1BFA44D9F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04800"/>
            <a:ext cx="762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80°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autoUpdateAnimBg="0" advAuto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64" name="Picture 12">
            <a:extLst>
              <a:ext uri="{FF2B5EF4-FFF2-40B4-BE49-F238E27FC236}">
                <a16:creationId xmlns:a16="http://schemas.microsoft.com/office/drawing/2014/main" id="{208F4CC0-B290-6C4A-B396-0BF821A91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236663"/>
            <a:ext cx="7186612" cy="554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5" name="Rectangle 3">
            <a:extLst>
              <a:ext uri="{FF2B5EF4-FFF2-40B4-BE49-F238E27FC236}">
                <a16:creationId xmlns:a16="http://schemas.microsoft.com/office/drawing/2014/main" id="{92219809-DD98-3948-93CC-5926A26EFD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pPr algn="l"/>
            <a:r>
              <a:rPr lang="en-US" altLang="en-US"/>
              <a:t>Vertical Position Part 1</a:t>
            </a:r>
          </a:p>
        </p:txBody>
      </p:sp>
      <p:sp>
        <p:nvSpPr>
          <p:cNvPr id="100356" name="Arc 4">
            <a:extLst>
              <a:ext uri="{FF2B5EF4-FFF2-40B4-BE49-F238E27FC236}">
                <a16:creationId xmlns:a16="http://schemas.microsoft.com/office/drawing/2014/main" id="{F37B631D-7DBD-5341-B17A-B7144F2DB0B9}"/>
              </a:ext>
            </a:extLst>
          </p:cNvPr>
          <p:cNvSpPr>
            <a:spLocks/>
          </p:cNvSpPr>
          <p:nvPr/>
        </p:nvSpPr>
        <p:spPr bwMode="auto">
          <a:xfrm flipH="1">
            <a:off x="3798888" y="4689475"/>
            <a:ext cx="3897312" cy="1104900"/>
          </a:xfrm>
          <a:custGeom>
            <a:avLst/>
            <a:gdLst>
              <a:gd name="G0" fmla="+- 0 0 0"/>
              <a:gd name="G1" fmla="+- 2975 0 0"/>
              <a:gd name="G2" fmla="+- 21600 0 0"/>
              <a:gd name="T0" fmla="*/ 21394 w 21600"/>
              <a:gd name="T1" fmla="*/ 0 h 5597"/>
              <a:gd name="T2" fmla="*/ 21440 w 21600"/>
              <a:gd name="T3" fmla="*/ 5597 h 5597"/>
              <a:gd name="T4" fmla="*/ 0 w 21600"/>
              <a:gd name="T5" fmla="*/ 2975 h 5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5597" fill="none" extrusionOk="0">
                <a:moveTo>
                  <a:pt x="21394" y="-1"/>
                </a:moveTo>
                <a:cubicBezTo>
                  <a:pt x="21531" y="985"/>
                  <a:pt x="21600" y="1979"/>
                  <a:pt x="21600" y="2975"/>
                </a:cubicBezTo>
                <a:cubicBezTo>
                  <a:pt x="21600" y="3851"/>
                  <a:pt x="21546" y="4727"/>
                  <a:pt x="21440" y="5597"/>
                </a:cubicBezTo>
              </a:path>
              <a:path w="21600" h="5597" stroke="0" extrusionOk="0">
                <a:moveTo>
                  <a:pt x="21394" y="-1"/>
                </a:moveTo>
                <a:cubicBezTo>
                  <a:pt x="21531" y="985"/>
                  <a:pt x="21600" y="1979"/>
                  <a:pt x="21600" y="2975"/>
                </a:cubicBezTo>
                <a:cubicBezTo>
                  <a:pt x="21600" y="3851"/>
                  <a:pt x="21546" y="4727"/>
                  <a:pt x="21440" y="5597"/>
                </a:cubicBezTo>
                <a:lnTo>
                  <a:pt x="0" y="2975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8" name="Line 6">
            <a:extLst>
              <a:ext uri="{FF2B5EF4-FFF2-40B4-BE49-F238E27FC236}">
                <a16:creationId xmlns:a16="http://schemas.microsoft.com/office/drawing/2014/main" id="{8741AB84-6C52-ED49-BBDD-E4AC293FE4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600" y="4648200"/>
            <a:ext cx="2514600" cy="762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9" name="AutoShape 7">
            <a:extLst>
              <a:ext uri="{FF2B5EF4-FFF2-40B4-BE49-F238E27FC236}">
                <a16:creationId xmlns:a16="http://schemas.microsoft.com/office/drawing/2014/main" id="{9905DB42-AAF0-3547-AFB3-A0A230647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295400"/>
            <a:ext cx="3124200" cy="1143000"/>
          </a:xfrm>
          <a:prstGeom prst="wedgeRoundRectCallout">
            <a:avLst>
              <a:gd name="adj1" fmla="val 50611"/>
              <a:gd name="adj2" fmla="val 9847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Range of inclination </a:t>
            </a:r>
          </a:p>
          <a:p>
            <a:pPr algn="ctr"/>
            <a:r>
              <a:rPr lang="en-US" altLang="en-US"/>
              <a:t>Starts at 15°</a:t>
            </a:r>
          </a:p>
          <a:p>
            <a:pPr algn="ctr"/>
            <a:r>
              <a:rPr lang="en-US" altLang="en-US" b="1"/>
              <a:t>Face of weld is up</a:t>
            </a:r>
            <a:endParaRPr lang="en-US" altLang="en-US">
              <a:solidFill>
                <a:srgbClr val="FF0080"/>
              </a:solidFill>
            </a:endParaRPr>
          </a:p>
        </p:txBody>
      </p:sp>
      <p:sp>
        <p:nvSpPr>
          <p:cNvPr id="100360" name="Text Box 8">
            <a:extLst>
              <a:ext uri="{FF2B5EF4-FFF2-40B4-BE49-F238E27FC236}">
                <a16:creationId xmlns:a16="http://schemas.microsoft.com/office/drawing/2014/main" id="{855C1301-8FFC-0944-ACF8-CEE27E49B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495800"/>
            <a:ext cx="762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15°</a:t>
            </a:r>
            <a:endParaRPr lang="en-US" altLang="en-US"/>
          </a:p>
        </p:txBody>
      </p:sp>
      <p:sp>
        <p:nvSpPr>
          <p:cNvPr id="100365" name="Line 13">
            <a:extLst>
              <a:ext uri="{FF2B5EF4-FFF2-40B4-BE49-F238E27FC236}">
                <a16:creationId xmlns:a16="http://schemas.microsoft.com/office/drawing/2014/main" id="{D5E5422A-3B2A-C444-A56E-7C84934CE3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7400" y="4572000"/>
            <a:ext cx="812800" cy="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autoUpdateAnimBg="0" advAuto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33" name="Picture 9">
            <a:extLst>
              <a:ext uri="{FF2B5EF4-FFF2-40B4-BE49-F238E27FC236}">
                <a16:creationId xmlns:a16="http://schemas.microsoft.com/office/drawing/2014/main" id="{E02854FF-BCEC-5247-AEFE-042EDA65A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219200"/>
            <a:ext cx="7186612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7" name="Rectangle 3">
            <a:extLst>
              <a:ext uri="{FF2B5EF4-FFF2-40B4-BE49-F238E27FC236}">
                <a16:creationId xmlns:a16="http://schemas.microsoft.com/office/drawing/2014/main" id="{7DE8F9A1-D431-1A4E-B917-4A60D79241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pPr algn="l"/>
            <a:r>
              <a:rPr lang="en-US" altLang="en-US"/>
              <a:t>Vertical Position Part 1</a:t>
            </a:r>
          </a:p>
        </p:txBody>
      </p:sp>
      <p:sp>
        <p:nvSpPr>
          <p:cNvPr id="103428" name="Arc 4">
            <a:extLst>
              <a:ext uri="{FF2B5EF4-FFF2-40B4-BE49-F238E27FC236}">
                <a16:creationId xmlns:a16="http://schemas.microsoft.com/office/drawing/2014/main" id="{8F618993-816E-B44B-9DA8-87A84AB90058}"/>
              </a:ext>
            </a:extLst>
          </p:cNvPr>
          <p:cNvSpPr>
            <a:spLocks/>
          </p:cNvSpPr>
          <p:nvPr/>
        </p:nvSpPr>
        <p:spPr bwMode="auto">
          <a:xfrm flipH="1">
            <a:off x="3721100" y="2901950"/>
            <a:ext cx="3897313" cy="3022600"/>
          </a:xfrm>
          <a:custGeom>
            <a:avLst/>
            <a:gdLst>
              <a:gd name="G0" fmla="+- 0 0 0"/>
              <a:gd name="G1" fmla="+- 12025 0 0"/>
              <a:gd name="G2" fmla="+- 21600 0 0"/>
              <a:gd name="T0" fmla="*/ 17942 w 21600"/>
              <a:gd name="T1" fmla="*/ 0 h 15314"/>
              <a:gd name="T2" fmla="*/ 21347 w 21600"/>
              <a:gd name="T3" fmla="*/ 15314 h 15314"/>
              <a:gd name="T4" fmla="*/ 0 w 21600"/>
              <a:gd name="T5" fmla="*/ 12025 h 15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5314" fill="none" extrusionOk="0">
                <a:moveTo>
                  <a:pt x="17942" y="-1"/>
                </a:moveTo>
                <a:cubicBezTo>
                  <a:pt x="20327" y="3556"/>
                  <a:pt x="21600" y="7742"/>
                  <a:pt x="21600" y="12025"/>
                </a:cubicBezTo>
                <a:cubicBezTo>
                  <a:pt x="21600" y="13126"/>
                  <a:pt x="21515" y="14225"/>
                  <a:pt x="21348" y="15314"/>
                </a:cubicBezTo>
              </a:path>
              <a:path w="21600" h="15314" stroke="0" extrusionOk="0">
                <a:moveTo>
                  <a:pt x="17942" y="-1"/>
                </a:moveTo>
                <a:cubicBezTo>
                  <a:pt x="20327" y="3556"/>
                  <a:pt x="21600" y="7742"/>
                  <a:pt x="21600" y="12025"/>
                </a:cubicBezTo>
                <a:cubicBezTo>
                  <a:pt x="21600" y="13126"/>
                  <a:pt x="21515" y="14225"/>
                  <a:pt x="21348" y="15314"/>
                </a:cubicBezTo>
                <a:lnTo>
                  <a:pt x="0" y="12025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9" name="Line 5">
            <a:extLst>
              <a:ext uri="{FF2B5EF4-FFF2-40B4-BE49-F238E27FC236}">
                <a16:creationId xmlns:a16="http://schemas.microsoft.com/office/drawing/2014/main" id="{91E6308A-53AF-304E-879C-90264C0D29E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0000" y="2514600"/>
            <a:ext cx="1524000" cy="10668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0" name="AutoShape 6">
            <a:extLst>
              <a:ext uri="{FF2B5EF4-FFF2-40B4-BE49-F238E27FC236}">
                <a16:creationId xmlns:a16="http://schemas.microsoft.com/office/drawing/2014/main" id="{C0C3591F-8DE7-5B4F-AACF-FA725E87A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295400"/>
            <a:ext cx="3124200" cy="1143000"/>
          </a:xfrm>
          <a:prstGeom prst="wedgeRoundRectCallout">
            <a:avLst>
              <a:gd name="adj1" fmla="val 57116"/>
              <a:gd name="adj2" fmla="val 13625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Range of inclination </a:t>
            </a:r>
          </a:p>
          <a:p>
            <a:pPr algn="ctr"/>
            <a:r>
              <a:rPr lang="en-US" altLang="en-US"/>
              <a:t>continues upward. . . </a:t>
            </a:r>
            <a:endParaRPr lang="en-US" altLang="en-US">
              <a:solidFill>
                <a:srgbClr val="FF0080"/>
              </a:solidFill>
            </a:endParaRPr>
          </a:p>
        </p:txBody>
      </p:sp>
      <p:sp>
        <p:nvSpPr>
          <p:cNvPr id="103431" name="Text Box 7">
            <a:extLst>
              <a:ext uri="{FF2B5EF4-FFF2-40B4-BE49-F238E27FC236}">
                <a16:creationId xmlns:a16="http://schemas.microsoft.com/office/drawing/2014/main" id="{EEBDE90F-F563-334A-829C-92B9903FE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733800"/>
            <a:ext cx="2438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Greater than 15°</a:t>
            </a:r>
            <a:endParaRPr lang="en-US" altLang="en-US"/>
          </a:p>
        </p:txBody>
      </p:sp>
      <p:sp>
        <p:nvSpPr>
          <p:cNvPr id="103432" name="Line 8">
            <a:extLst>
              <a:ext uri="{FF2B5EF4-FFF2-40B4-BE49-F238E27FC236}">
                <a16:creationId xmlns:a16="http://schemas.microsoft.com/office/drawing/2014/main" id="{3819DF32-643C-3B4E-B559-15BDC18B82D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000" y="4191000"/>
            <a:ext cx="584200" cy="3810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 autoUpdateAnimBg="0" advAuto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7" name="Picture 9">
            <a:extLst>
              <a:ext uri="{FF2B5EF4-FFF2-40B4-BE49-F238E27FC236}">
                <a16:creationId xmlns:a16="http://schemas.microsoft.com/office/drawing/2014/main" id="{D480241B-E914-2E4C-98F4-6CB0E28B9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219200"/>
            <a:ext cx="7186612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1" name="Rectangle 3">
            <a:extLst>
              <a:ext uri="{FF2B5EF4-FFF2-40B4-BE49-F238E27FC236}">
                <a16:creationId xmlns:a16="http://schemas.microsoft.com/office/drawing/2014/main" id="{19FEF189-6F25-324F-A8E1-044D115E06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pPr algn="l"/>
            <a:r>
              <a:rPr lang="en-US" altLang="en-US"/>
              <a:t>Vertical Position Part 1</a:t>
            </a:r>
          </a:p>
        </p:txBody>
      </p:sp>
      <p:sp>
        <p:nvSpPr>
          <p:cNvPr id="104452" name="Arc 4">
            <a:extLst>
              <a:ext uri="{FF2B5EF4-FFF2-40B4-BE49-F238E27FC236}">
                <a16:creationId xmlns:a16="http://schemas.microsoft.com/office/drawing/2014/main" id="{90ECB8A5-5D5F-2944-8338-448DABC39192}"/>
              </a:ext>
            </a:extLst>
          </p:cNvPr>
          <p:cNvSpPr>
            <a:spLocks/>
          </p:cNvSpPr>
          <p:nvPr/>
        </p:nvSpPr>
        <p:spPr bwMode="auto">
          <a:xfrm flipH="1">
            <a:off x="3962400" y="1139825"/>
            <a:ext cx="3656013" cy="4651375"/>
          </a:xfrm>
          <a:custGeom>
            <a:avLst/>
            <a:gdLst>
              <a:gd name="G0" fmla="+- 0 0 0"/>
              <a:gd name="G1" fmla="+- 20950 0 0"/>
              <a:gd name="G2" fmla="+- 21600 0 0"/>
              <a:gd name="T0" fmla="*/ 5257 w 21600"/>
              <a:gd name="T1" fmla="*/ 0 h 24239"/>
              <a:gd name="T2" fmla="*/ 21347 w 21600"/>
              <a:gd name="T3" fmla="*/ 24239 h 24239"/>
              <a:gd name="T4" fmla="*/ 0 w 21600"/>
              <a:gd name="T5" fmla="*/ 20950 h 24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239" fill="none" extrusionOk="0">
                <a:moveTo>
                  <a:pt x="5257" y="-1"/>
                </a:moveTo>
                <a:cubicBezTo>
                  <a:pt x="14863" y="2410"/>
                  <a:pt x="21600" y="11045"/>
                  <a:pt x="21600" y="20950"/>
                </a:cubicBezTo>
                <a:cubicBezTo>
                  <a:pt x="21600" y="22051"/>
                  <a:pt x="21515" y="23150"/>
                  <a:pt x="21348" y="24239"/>
                </a:cubicBezTo>
              </a:path>
              <a:path w="21600" h="24239" stroke="0" extrusionOk="0">
                <a:moveTo>
                  <a:pt x="5257" y="-1"/>
                </a:moveTo>
                <a:cubicBezTo>
                  <a:pt x="14863" y="2410"/>
                  <a:pt x="21600" y="11045"/>
                  <a:pt x="21600" y="20950"/>
                </a:cubicBezTo>
                <a:cubicBezTo>
                  <a:pt x="21600" y="22051"/>
                  <a:pt x="21515" y="23150"/>
                  <a:pt x="21348" y="24239"/>
                </a:cubicBezTo>
                <a:lnTo>
                  <a:pt x="0" y="20950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4" name="AutoShape 6">
            <a:extLst>
              <a:ext uri="{FF2B5EF4-FFF2-40B4-BE49-F238E27FC236}">
                <a16:creationId xmlns:a16="http://schemas.microsoft.com/office/drawing/2014/main" id="{0F0D49DE-C2DF-2C4F-9CDA-4F2043142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295400"/>
            <a:ext cx="3124200" cy="1143000"/>
          </a:xfrm>
          <a:prstGeom prst="wedgeRoundRectCallout">
            <a:avLst>
              <a:gd name="adj1" fmla="val 65648"/>
              <a:gd name="adj2" fmla="val 11513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Until reaching 80° </a:t>
            </a:r>
            <a:endParaRPr lang="en-US" altLang="en-US">
              <a:solidFill>
                <a:srgbClr val="FF0080"/>
              </a:solidFill>
            </a:endParaRPr>
          </a:p>
        </p:txBody>
      </p:sp>
      <p:sp>
        <p:nvSpPr>
          <p:cNvPr id="104455" name="Text Box 7">
            <a:extLst>
              <a:ext uri="{FF2B5EF4-FFF2-40B4-BE49-F238E27FC236}">
                <a16:creationId xmlns:a16="http://schemas.microsoft.com/office/drawing/2014/main" id="{1B41F93E-F36B-5A40-AE0B-DA72E6B21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2860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80°</a:t>
            </a:r>
            <a:endParaRPr lang="en-US" altLang="en-US"/>
          </a:p>
        </p:txBody>
      </p:sp>
      <p:sp>
        <p:nvSpPr>
          <p:cNvPr id="104456" name="Line 8">
            <a:extLst>
              <a:ext uri="{FF2B5EF4-FFF2-40B4-BE49-F238E27FC236}">
                <a16:creationId xmlns:a16="http://schemas.microsoft.com/office/drawing/2014/main" id="{C79344CE-AFC5-AA4A-88EA-3EB9B732A8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80200" y="533400"/>
            <a:ext cx="25400" cy="40386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 autoUpdateAnimBg="0" advAuto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>
            <a:extLst>
              <a:ext uri="{FF2B5EF4-FFF2-40B4-BE49-F238E27FC236}">
                <a16:creationId xmlns:a16="http://schemas.microsoft.com/office/drawing/2014/main" id="{2F6277AD-D50F-C34B-ABA2-52F175767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219200"/>
            <a:ext cx="7186612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5" name="Rectangle 3">
            <a:extLst>
              <a:ext uri="{FF2B5EF4-FFF2-40B4-BE49-F238E27FC236}">
                <a16:creationId xmlns:a16="http://schemas.microsoft.com/office/drawing/2014/main" id="{6DC28996-3193-544A-BE33-75A05C72B3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pPr algn="l"/>
            <a:r>
              <a:rPr lang="en-US" altLang="en-US"/>
              <a:t>Vertical Position </a:t>
            </a:r>
            <a:r>
              <a:rPr lang="en-US" altLang="en-US" u="sng"/>
              <a:t>Part 2</a:t>
            </a:r>
            <a:endParaRPr lang="en-US" altLang="en-US"/>
          </a:p>
        </p:txBody>
      </p:sp>
      <p:sp>
        <p:nvSpPr>
          <p:cNvPr id="105476" name="Arc 4">
            <a:extLst>
              <a:ext uri="{FF2B5EF4-FFF2-40B4-BE49-F238E27FC236}">
                <a16:creationId xmlns:a16="http://schemas.microsoft.com/office/drawing/2014/main" id="{AC8EE518-CA76-8047-A1BF-D26C87AE2567}"/>
              </a:ext>
            </a:extLst>
          </p:cNvPr>
          <p:cNvSpPr>
            <a:spLocks/>
          </p:cNvSpPr>
          <p:nvPr/>
        </p:nvSpPr>
        <p:spPr bwMode="auto">
          <a:xfrm flipH="1">
            <a:off x="3962400" y="1139825"/>
            <a:ext cx="3656013" cy="4651375"/>
          </a:xfrm>
          <a:custGeom>
            <a:avLst/>
            <a:gdLst>
              <a:gd name="G0" fmla="+- 0 0 0"/>
              <a:gd name="G1" fmla="+- 20950 0 0"/>
              <a:gd name="G2" fmla="+- 21600 0 0"/>
              <a:gd name="T0" fmla="*/ 5257 w 21600"/>
              <a:gd name="T1" fmla="*/ 0 h 24239"/>
              <a:gd name="T2" fmla="*/ 21347 w 21600"/>
              <a:gd name="T3" fmla="*/ 24239 h 24239"/>
              <a:gd name="T4" fmla="*/ 0 w 21600"/>
              <a:gd name="T5" fmla="*/ 20950 h 24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239" fill="none" extrusionOk="0">
                <a:moveTo>
                  <a:pt x="5257" y="-1"/>
                </a:moveTo>
                <a:cubicBezTo>
                  <a:pt x="14863" y="2410"/>
                  <a:pt x="21600" y="11045"/>
                  <a:pt x="21600" y="20950"/>
                </a:cubicBezTo>
                <a:cubicBezTo>
                  <a:pt x="21600" y="22051"/>
                  <a:pt x="21515" y="23150"/>
                  <a:pt x="21348" y="24239"/>
                </a:cubicBezTo>
              </a:path>
              <a:path w="21600" h="24239" stroke="0" extrusionOk="0">
                <a:moveTo>
                  <a:pt x="5257" y="-1"/>
                </a:moveTo>
                <a:cubicBezTo>
                  <a:pt x="14863" y="2410"/>
                  <a:pt x="21600" y="11045"/>
                  <a:pt x="21600" y="20950"/>
                </a:cubicBezTo>
                <a:cubicBezTo>
                  <a:pt x="21600" y="22051"/>
                  <a:pt x="21515" y="23150"/>
                  <a:pt x="21348" y="24239"/>
                </a:cubicBezTo>
                <a:lnTo>
                  <a:pt x="0" y="20950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7" name="AutoShape 5">
            <a:extLst>
              <a:ext uri="{FF2B5EF4-FFF2-40B4-BE49-F238E27FC236}">
                <a16:creationId xmlns:a16="http://schemas.microsoft.com/office/drawing/2014/main" id="{E228416C-0D66-D349-8FEB-77C12F657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295400"/>
            <a:ext cx="3124200" cy="1143000"/>
          </a:xfrm>
          <a:prstGeom prst="wedgeRoundRectCallout">
            <a:avLst>
              <a:gd name="adj1" fmla="val 65648"/>
              <a:gd name="adj2" fmla="val 11513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When the “E” portion </a:t>
            </a:r>
          </a:p>
          <a:p>
            <a:pPr algn="ctr"/>
            <a:r>
              <a:rPr lang="en-US" altLang="en-US"/>
              <a:t>of the </a:t>
            </a:r>
          </a:p>
          <a:p>
            <a:pPr algn="ctr"/>
            <a:r>
              <a:rPr lang="en-US" altLang="en-US"/>
              <a:t>diagram is reached </a:t>
            </a:r>
            <a:endParaRPr lang="en-US" altLang="en-US">
              <a:solidFill>
                <a:srgbClr val="FF0080"/>
              </a:solidFill>
            </a:endParaRPr>
          </a:p>
        </p:txBody>
      </p:sp>
      <p:sp>
        <p:nvSpPr>
          <p:cNvPr id="105478" name="Text Box 6">
            <a:extLst>
              <a:ext uri="{FF2B5EF4-FFF2-40B4-BE49-F238E27FC236}">
                <a16:creationId xmlns:a16="http://schemas.microsoft.com/office/drawing/2014/main" id="{9AC09121-9A0A-0C46-A7FC-A6DBBB829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2860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80°</a:t>
            </a:r>
            <a:endParaRPr lang="en-US" altLang="en-US"/>
          </a:p>
        </p:txBody>
      </p:sp>
      <p:sp>
        <p:nvSpPr>
          <p:cNvPr id="105479" name="Line 7">
            <a:extLst>
              <a:ext uri="{FF2B5EF4-FFF2-40B4-BE49-F238E27FC236}">
                <a16:creationId xmlns:a16="http://schemas.microsoft.com/office/drawing/2014/main" id="{ABA12C29-47A6-F047-AE3C-D9C32F2CB2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80200" y="533400"/>
            <a:ext cx="25400" cy="40386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 advAuto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>
            <a:extLst>
              <a:ext uri="{FF2B5EF4-FFF2-40B4-BE49-F238E27FC236}">
                <a16:creationId xmlns:a16="http://schemas.microsoft.com/office/drawing/2014/main" id="{59AB324E-8473-4947-9643-830438B9B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0" y="774700"/>
            <a:ext cx="5249863" cy="554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07" name="Rectangle 3">
            <a:extLst>
              <a:ext uri="{FF2B5EF4-FFF2-40B4-BE49-F238E27FC236}">
                <a16:creationId xmlns:a16="http://schemas.microsoft.com/office/drawing/2014/main" id="{3BC4F170-D937-FC43-AA3E-D1F81EE2CB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pPr algn="l"/>
            <a:r>
              <a:rPr lang="en-US" altLang="en-US"/>
              <a:t>Vertical Position Part 2</a:t>
            </a:r>
          </a:p>
        </p:txBody>
      </p:sp>
      <p:sp>
        <p:nvSpPr>
          <p:cNvPr id="98314" name="Line 10">
            <a:extLst>
              <a:ext uri="{FF2B5EF4-FFF2-40B4-BE49-F238E27FC236}">
                <a16:creationId xmlns:a16="http://schemas.microsoft.com/office/drawing/2014/main" id="{971F0B94-379A-7548-AC99-EA887EEE959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05600" y="838200"/>
            <a:ext cx="838200" cy="41910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9" name="Arc 15">
            <a:extLst>
              <a:ext uri="{FF2B5EF4-FFF2-40B4-BE49-F238E27FC236}">
                <a16:creationId xmlns:a16="http://schemas.microsoft.com/office/drawing/2014/main" id="{D83A7A12-FB74-134D-B3B0-C2F3D3E579F1}"/>
              </a:ext>
            </a:extLst>
          </p:cNvPr>
          <p:cNvSpPr>
            <a:spLocks/>
          </p:cNvSpPr>
          <p:nvPr/>
        </p:nvSpPr>
        <p:spPr bwMode="auto">
          <a:xfrm flipV="1">
            <a:off x="6858000" y="1066800"/>
            <a:ext cx="1447800" cy="5334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170 w 43200"/>
              <a:gd name="T1" fmla="*/ 5 h 43200"/>
              <a:gd name="T2" fmla="*/ 20276 w 43200"/>
              <a:gd name="T3" fmla="*/ 41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169" y="4"/>
                </a:moveTo>
                <a:cubicBezTo>
                  <a:pt x="21313" y="1"/>
                  <a:pt x="21456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10184"/>
                  <a:pt x="8882" y="740"/>
                  <a:pt x="20275" y="40"/>
                </a:cubicBezTo>
              </a:path>
              <a:path w="43200" h="43200" stroke="0" extrusionOk="0">
                <a:moveTo>
                  <a:pt x="21169" y="4"/>
                </a:moveTo>
                <a:cubicBezTo>
                  <a:pt x="21313" y="1"/>
                  <a:pt x="21456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10184"/>
                  <a:pt x="8882" y="740"/>
                  <a:pt x="20275" y="40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20" name="Line 16">
            <a:extLst>
              <a:ext uri="{FF2B5EF4-FFF2-40B4-BE49-F238E27FC236}">
                <a16:creationId xmlns:a16="http://schemas.microsoft.com/office/drawing/2014/main" id="{79F49D3D-99BF-5247-A6C5-500AEDF719F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43800" y="609600"/>
            <a:ext cx="0" cy="44196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21" name="AutoShape 17">
            <a:extLst>
              <a:ext uri="{FF2B5EF4-FFF2-40B4-BE49-F238E27FC236}">
                <a16:creationId xmlns:a16="http://schemas.microsoft.com/office/drawing/2014/main" id="{3A153F0A-AACF-DB4B-BD84-052ED0391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524000"/>
            <a:ext cx="2819400" cy="1600200"/>
          </a:xfrm>
          <a:prstGeom prst="wedgeRoundRectCallout">
            <a:avLst>
              <a:gd name="adj1" fmla="val 160134"/>
              <a:gd name="adj2" fmla="val -6527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The “E” portion </a:t>
            </a:r>
          </a:p>
          <a:p>
            <a:pPr algn="ctr"/>
            <a:r>
              <a:rPr lang="en-US" altLang="en-US"/>
              <a:t>of the diagram --</a:t>
            </a:r>
          </a:p>
          <a:p>
            <a:pPr algn="ctr"/>
            <a:r>
              <a:rPr lang="en-US" altLang="en-US"/>
              <a:t>360° Rotation</a:t>
            </a:r>
          </a:p>
          <a:p>
            <a:pPr algn="ctr"/>
            <a:r>
              <a:rPr lang="en-US" altLang="en-US"/>
              <a:t>About vertical axis</a:t>
            </a:r>
          </a:p>
        </p:txBody>
      </p:sp>
      <p:sp>
        <p:nvSpPr>
          <p:cNvPr id="98322" name="Text Box 18">
            <a:extLst>
              <a:ext uri="{FF2B5EF4-FFF2-40B4-BE49-F238E27FC236}">
                <a16:creationId xmlns:a16="http://schemas.microsoft.com/office/drawing/2014/main" id="{593327A2-9F0C-F54D-96F5-B5989749F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334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80°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 autoUpdateAnimBg="0" advAuto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4" name="Picture 8">
            <a:extLst>
              <a:ext uri="{FF2B5EF4-FFF2-40B4-BE49-F238E27FC236}">
                <a16:creationId xmlns:a16="http://schemas.microsoft.com/office/drawing/2014/main" id="{8E64B99C-EF68-344D-9436-32A4FC607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1312863"/>
            <a:ext cx="7186612" cy="554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9" name="Rectangle 3">
            <a:extLst>
              <a:ext uri="{FF2B5EF4-FFF2-40B4-BE49-F238E27FC236}">
                <a16:creationId xmlns:a16="http://schemas.microsoft.com/office/drawing/2014/main" id="{CFD579A4-C4A2-DB46-948E-93F8802E0A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1988" y="381000"/>
            <a:ext cx="8229600" cy="1143000"/>
          </a:xfrm>
        </p:spPr>
        <p:txBody>
          <a:bodyPr/>
          <a:lstStyle/>
          <a:p>
            <a:pPr algn="l"/>
            <a:r>
              <a:rPr lang="en-US" altLang="en-US"/>
              <a:t>Vertical Position Part 2</a:t>
            </a:r>
          </a:p>
        </p:txBody>
      </p:sp>
      <p:sp>
        <p:nvSpPr>
          <p:cNvPr id="106500" name="Arc 4">
            <a:extLst>
              <a:ext uri="{FF2B5EF4-FFF2-40B4-BE49-F238E27FC236}">
                <a16:creationId xmlns:a16="http://schemas.microsoft.com/office/drawing/2014/main" id="{349C2364-794A-2642-ADC5-B12F7AE80393}"/>
              </a:ext>
            </a:extLst>
          </p:cNvPr>
          <p:cNvSpPr>
            <a:spLocks/>
          </p:cNvSpPr>
          <p:nvPr/>
        </p:nvSpPr>
        <p:spPr bwMode="auto">
          <a:xfrm flipH="1">
            <a:off x="4014788" y="1139825"/>
            <a:ext cx="3656012" cy="4651375"/>
          </a:xfrm>
          <a:custGeom>
            <a:avLst/>
            <a:gdLst>
              <a:gd name="G0" fmla="+- 0 0 0"/>
              <a:gd name="G1" fmla="+- 20950 0 0"/>
              <a:gd name="G2" fmla="+- 21600 0 0"/>
              <a:gd name="T0" fmla="*/ 5257 w 21600"/>
              <a:gd name="T1" fmla="*/ 0 h 24239"/>
              <a:gd name="T2" fmla="*/ 21347 w 21600"/>
              <a:gd name="T3" fmla="*/ 24239 h 24239"/>
              <a:gd name="T4" fmla="*/ 0 w 21600"/>
              <a:gd name="T5" fmla="*/ 20950 h 24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239" fill="none" extrusionOk="0">
                <a:moveTo>
                  <a:pt x="5257" y="-1"/>
                </a:moveTo>
                <a:cubicBezTo>
                  <a:pt x="14863" y="2410"/>
                  <a:pt x="21600" y="11045"/>
                  <a:pt x="21600" y="20950"/>
                </a:cubicBezTo>
                <a:cubicBezTo>
                  <a:pt x="21600" y="22051"/>
                  <a:pt x="21515" y="23150"/>
                  <a:pt x="21348" y="24239"/>
                </a:cubicBezTo>
              </a:path>
              <a:path w="21600" h="24239" stroke="0" extrusionOk="0">
                <a:moveTo>
                  <a:pt x="5257" y="-1"/>
                </a:moveTo>
                <a:cubicBezTo>
                  <a:pt x="14863" y="2410"/>
                  <a:pt x="21600" y="11045"/>
                  <a:pt x="21600" y="20950"/>
                </a:cubicBezTo>
                <a:cubicBezTo>
                  <a:pt x="21600" y="22051"/>
                  <a:pt x="21515" y="23150"/>
                  <a:pt x="21348" y="24239"/>
                </a:cubicBezTo>
                <a:lnTo>
                  <a:pt x="0" y="20950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1" name="AutoShape 5">
            <a:extLst>
              <a:ext uri="{FF2B5EF4-FFF2-40B4-BE49-F238E27FC236}">
                <a16:creationId xmlns:a16="http://schemas.microsoft.com/office/drawing/2014/main" id="{A3508B30-F5BF-7742-8752-AE269199E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588" y="1295400"/>
            <a:ext cx="3124200" cy="1143000"/>
          </a:xfrm>
          <a:prstGeom prst="wedgeRoundRectCallout">
            <a:avLst>
              <a:gd name="adj1" fmla="val 97356"/>
              <a:gd name="adj2" fmla="val 1736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The “E” portion of the </a:t>
            </a:r>
          </a:p>
          <a:p>
            <a:pPr algn="ctr"/>
            <a:r>
              <a:rPr lang="en-US" altLang="en-US"/>
              <a:t>diagram begins here. .  </a:t>
            </a:r>
            <a:endParaRPr lang="en-US" altLang="en-US">
              <a:solidFill>
                <a:srgbClr val="FF0080"/>
              </a:solidFill>
            </a:endParaRPr>
          </a:p>
        </p:txBody>
      </p:sp>
      <p:sp>
        <p:nvSpPr>
          <p:cNvPr id="106502" name="Text Box 6">
            <a:extLst>
              <a:ext uri="{FF2B5EF4-FFF2-40B4-BE49-F238E27FC236}">
                <a16:creationId xmlns:a16="http://schemas.microsoft.com/office/drawing/2014/main" id="{C4A3F957-66BC-0846-AD38-B4454DF94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188" y="22860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80°</a:t>
            </a:r>
            <a:endParaRPr lang="en-US" altLang="en-US"/>
          </a:p>
        </p:txBody>
      </p:sp>
      <p:sp>
        <p:nvSpPr>
          <p:cNvPr id="106503" name="Line 7">
            <a:extLst>
              <a:ext uri="{FF2B5EF4-FFF2-40B4-BE49-F238E27FC236}">
                <a16:creationId xmlns:a16="http://schemas.microsoft.com/office/drawing/2014/main" id="{CD09DCD9-2F43-BB40-89F5-D476697CBB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32588" y="533400"/>
            <a:ext cx="25400" cy="40386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 autoUpdateAnimBg="0" advAuto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31" name="Picture 11">
            <a:extLst>
              <a:ext uri="{FF2B5EF4-FFF2-40B4-BE49-F238E27FC236}">
                <a16:creationId xmlns:a16="http://schemas.microsoft.com/office/drawing/2014/main" id="{CE5BFDDC-940A-F742-97D9-2A9A618C5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1312863"/>
            <a:ext cx="7186612" cy="554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3" name="Rectangle 3">
            <a:extLst>
              <a:ext uri="{FF2B5EF4-FFF2-40B4-BE49-F238E27FC236}">
                <a16:creationId xmlns:a16="http://schemas.microsoft.com/office/drawing/2014/main" id="{ECFECA24-0D45-1647-BA94-E8D8CAA1C4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pPr algn="l"/>
            <a:r>
              <a:rPr lang="en-US" altLang="en-US"/>
              <a:t>Vertical Position Part 2</a:t>
            </a:r>
          </a:p>
        </p:txBody>
      </p:sp>
      <p:sp>
        <p:nvSpPr>
          <p:cNvPr id="107525" name="AutoShape 5">
            <a:extLst>
              <a:ext uri="{FF2B5EF4-FFF2-40B4-BE49-F238E27FC236}">
                <a16:creationId xmlns:a16="http://schemas.microsoft.com/office/drawing/2014/main" id="{B61D8ECD-FBB2-B040-A9DB-ACA268B04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447800"/>
            <a:ext cx="3124200" cy="1143000"/>
          </a:xfrm>
          <a:prstGeom prst="wedgeRoundRectCallout">
            <a:avLst>
              <a:gd name="adj1" fmla="val 68903"/>
              <a:gd name="adj2" fmla="val -263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Partial rotation about</a:t>
            </a:r>
          </a:p>
          <a:p>
            <a:pPr algn="ctr"/>
            <a:r>
              <a:rPr lang="en-US" altLang="en-US"/>
              <a:t>Vertical axis </a:t>
            </a:r>
            <a:endParaRPr lang="en-US" altLang="en-US">
              <a:solidFill>
                <a:srgbClr val="FF0080"/>
              </a:solidFill>
            </a:endParaRPr>
          </a:p>
        </p:txBody>
      </p:sp>
      <p:sp>
        <p:nvSpPr>
          <p:cNvPr id="107529" name="Arc 9">
            <a:extLst>
              <a:ext uri="{FF2B5EF4-FFF2-40B4-BE49-F238E27FC236}">
                <a16:creationId xmlns:a16="http://schemas.microsoft.com/office/drawing/2014/main" id="{F5243DAE-62D3-0F43-A21D-F207695F185D}"/>
              </a:ext>
            </a:extLst>
          </p:cNvPr>
          <p:cNvSpPr>
            <a:spLocks/>
          </p:cNvSpPr>
          <p:nvPr/>
        </p:nvSpPr>
        <p:spPr bwMode="auto">
          <a:xfrm flipV="1">
            <a:off x="6629400" y="1676400"/>
            <a:ext cx="609600" cy="1524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170 w 43200"/>
              <a:gd name="T1" fmla="*/ 5 h 43200"/>
              <a:gd name="T2" fmla="*/ 20276 w 43200"/>
              <a:gd name="T3" fmla="*/ 41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169" y="4"/>
                </a:moveTo>
                <a:cubicBezTo>
                  <a:pt x="21313" y="1"/>
                  <a:pt x="21456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10184"/>
                  <a:pt x="8882" y="740"/>
                  <a:pt x="20275" y="40"/>
                </a:cubicBezTo>
              </a:path>
              <a:path w="43200" h="43200" stroke="0" extrusionOk="0">
                <a:moveTo>
                  <a:pt x="21169" y="4"/>
                </a:moveTo>
                <a:cubicBezTo>
                  <a:pt x="21313" y="1"/>
                  <a:pt x="21456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10184"/>
                  <a:pt x="8882" y="740"/>
                  <a:pt x="20275" y="40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0" name="Line 10">
            <a:extLst>
              <a:ext uri="{FF2B5EF4-FFF2-40B4-BE49-F238E27FC236}">
                <a16:creationId xmlns:a16="http://schemas.microsoft.com/office/drawing/2014/main" id="{39499883-2E90-8D49-A951-8B5E162A88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304800"/>
            <a:ext cx="381000" cy="42672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autoUpdateAnimBg="0" advAuto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51" name="Picture 7">
            <a:extLst>
              <a:ext uri="{FF2B5EF4-FFF2-40B4-BE49-F238E27FC236}">
                <a16:creationId xmlns:a16="http://schemas.microsoft.com/office/drawing/2014/main" id="{992435B2-FDA3-A943-BCBF-EE1FB6514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1312863"/>
            <a:ext cx="7186612" cy="554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7" name="Rectangle 3">
            <a:extLst>
              <a:ext uri="{FF2B5EF4-FFF2-40B4-BE49-F238E27FC236}">
                <a16:creationId xmlns:a16="http://schemas.microsoft.com/office/drawing/2014/main" id="{89125A5D-A8CC-CE42-87A2-5043E2F211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pPr algn="l"/>
            <a:r>
              <a:rPr lang="en-US" altLang="en-US"/>
              <a:t>Vertical Position Part 2</a:t>
            </a:r>
          </a:p>
        </p:txBody>
      </p:sp>
      <p:sp>
        <p:nvSpPr>
          <p:cNvPr id="108548" name="AutoShape 4">
            <a:extLst>
              <a:ext uri="{FF2B5EF4-FFF2-40B4-BE49-F238E27FC236}">
                <a16:creationId xmlns:a16="http://schemas.microsoft.com/office/drawing/2014/main" id="{9700EDBE-264C-FE42-9617-9669EA669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447800"/>
            <a:ext cx="3124200" cy="1143000"/>
          </a:xfrm>
          <a:prstGeom prst="wedgeRoundRectCallout">
            <a:avLst>
              <a:gd name="adj1" fmla="val 68903"/>
              <a:gd name="adj2" fmla="val -263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More rotation about</a:t>
            </a:r>
          </a:p>
          <a:p>
            <a:pPr algn="ctr"/>
            <a:r>
              <a:rPr lang="en-US" altLang="en-US"/>
              <a:t>Vertical axis </a:t>
            </a:r>
            <a:endParaRPr lang="en-US" altLang="en-US">
              <a:solidFill>
                <a:srgbClr val="FF0080"/>
              </a:solidFill>
            </a:endParaRPr>
          </a:p>
        </p:txBody>
      </p:sp>
      <p:sp>
        <p:nvSpPr>
          <p:cNvPr id="108550" name="Line 6">
            <a:extLst>
              <a:ext uri="{FF2B5EF4-FFF2-40B4-BE49-F238E27FC236}">
                <a16:creationId xmlns:a16="http://schemas.microsoft.com/office/drawing/2014/main" id="{96B76BC7-8DDC-364C-B0D8-B049CABC4B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304800"/>
            <a:ext cx="381000" cy="42672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2" name="Arc 8">
            <a:extLst>
              <a:ext uri="{FF2B5EF4-FFF2-40B4-BE49-F238E27FC236}">
                <a16:creationId xmlns:a16="http://schemas.microsoft.com/office/drawing/2014/main" id="{7A0A4071-62D3-E141-941D-8881182BEAF8}"/>
              </a:ext>
            </a:extLst>
          </p:cNvPr>
          <p:cNvSpPr>
            <a:spLocks/>
          </p:cNvSpPr>
          <p:nvPr/>
        </p:nvSpPr>
        <p:spPr bwMode="auto">
          <a:xfrm flipV="1">
            <a:off x="6629400" y="1600200"/>
            <a:ext cx="609600" cy="1524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170 w 43200"/>
              <a:gd name="T1" fmla="*/ 5 h 43200"/>
              <a:gd name="T2" fmla="*/ 20276 w 43200"/>
              <a:gd name="T3" fmla="*/ 41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169" y="4"/>
                </a:moveTo>
                <a:cubicBezTo>
                  <a:pt x="21313" y="1"/>
                  <a:pt x="21456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10184"/>
                  <a:pt x="8882" y="740"/>
                  <a:pt x="20275" y="40"/>
                </a:cubicBezTo>
              </a:path>
              <a:path w="43200" h="43200" stroke="0" extrusionOk="0">
                <a:moveTo>
                  <a:pt x="21169" y="4"/>
                </a:moveTo>
                <a:cubicBezTo>
                  <a:pt x="21313" y="1"/>
                  <a:pt x="21456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10184"/>
                  <a:pt x="8882" y="740"/>
                  <a:pt x="20275" y="40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C6CA6E2-E7A6-9345-B207-089E3C1495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Test Position 2G/PC</a:t>
            </a:r>
          </a:p>
        </p:txBody>
      </p:sp>
      <p:sp>
        <p:nvSpPr>
          <p:cNvPr id="6150" name="Line 6">
            <a:extLst>
              <a:ext uri="{FF2B5EF4-FFF2-40B4-BE49-F238E27FC236}">
                <a16:creationId xmlns:a16="http://schemas.microsoft.com/office/drawing/2014/main" id="{52B82C4A-A11C-7240-9FE4-E19A02795D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495800"/>
            <a:ext cx="0" cy="1143000"/>
          </a:xfrm>
          <a:prstGeom prst="line">
            <a:avLst/>
          </a:pr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C02863A7-E54F-7B48-9615-222E983B7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2578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Plates Vertical</a:t>
            </a:r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804D92D1-9D10-DD4F-8D1D-893F6826A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133600"/>
            <a:ext cx="1828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Weld Axis Horizontal</a:t>
            </a:r>
          </a:p>
        </p:txBody>
      </p:sp>
      <p:sp>
        <p:nvSpPr>
          <p:cNvPr id="6156" name="Freeform 12">
            <a:extLst>
              <a:ext uri="{FF2B5EF4-FFF2-40B4-BE49-F238E27FC236}">
                <a16:creationId xmlns:a16="http://schemas.microsoft.com/office/drawing/2014/main" id="{35FA599E-0D1B-B44C-B5C8-3F49B568C4A3}"/>
              </a:ext>
            </a:extLst>
          </p:cNvPr>
          <p:cNvSpPr>
            <a:spLocks/>
          </p:cNvSpPr>
          <p:nvPr/>
        </p:nvSpPr>
        <p:spPr bwMode="auto">
          <a:xfrm>
            <a:off x="2292350" y="2035175"/>
            <a:ext cx="3330575" cy="3905250"/>
          </a:xfrm>
          <a:custGeom>
            <a:avLst/>
            <a:gdLst>
              <a:gd name="T0" fmla="*/ 0 w 2098"/>
              <a:gd name="T1" fmla="*/ 2460 h 2460"/>
              <a:gd name="T2" fmla="*/ 2098 w 2098"/>
              <a:gd name="T3" fmla="*/ 1262 h 2460"/>
              <a:gd name="T4" fmla="*/ 2094 w 2098"/>
              <a:gd name="T5" fmla="*/ 0 h 2460"/>
              <a:gd name="T6" fmla="*/ 20 w 2098"/>
              <a:gd name="T7" fmla="*/ 960 h 2460"/>
              <a:gd name="T8" fmla="*/ 6 w 2098"/>
              <a:gd name="T9" fmla="*/ 2458 h 2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8" h="2460">
                <a:moveTo>
                  <a:pt x="0" y="2460"/>
                </a:moveTo>
                <a:lnTo>
                  <a:pt x="2098" y="1262"/>
                </a:lnTo>
                <a:lnTo>
                  <a:pt x="2094" y="0"/>
                </a:lnTo>
                <a:lnTo>
                  <a:pt x="20" y="960"/>
                </a:lnTo>
                <a:lnTo>
                  <a:pt x="6" y="245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Freeform 13">
            <a:extLst>
              <a:ext uri="{FF2B5EF4-FFF2-40B4-BE49-F238E27FC236}">
                <a16:creationId xmlns:a16="http://schemas.microsoft.com/office/drawing/2014/main" id="{BFAC9A09-2D15-5348-BEEB-A0FC59AB981E}"/>
              </a:ext>
            </a:extLst>
          </p:cNvPr>
          <p:cNvSpPr>
            <a:spLocks/>
          </p:cNvSpPr>
          <p:nvPr/>
        </p:nvSpPr>
        <p:spPr bwMode="auto">
          <a:xfrm>
            <a:off x="2098675" y="3470275"/>
            <a:ext cx="225425" cy="2470150"/>
          </a:xfrm>
          <a:custGeom>
            <a:avLst/>
            <a:gdLst>
              <a:gd name="T0" fmla="*/ 120 w 142"/>
              <a:gd name="T1" fmla="*/ 1556 h 1556"/>
              <a:gd name="T2" fmla="*/ 0 w 142"/>
              <a:gd name="T3" fmla="*/ 1476 h 1556"/>
              <a:gd name="T4" fmla="*/ 2 w 142"/>
              <a:gd name="T5" fmla="*/ 0 h 1556"/>
              <a:gd name="T6" fmla="*/ 142 w 142"/>
              <a:gd name="T7" fmla="*/ 56 h 1556"/>
              <a:gd name="T8" fmla="*/ 132 w 142"/>
              <a:gd name="T9" fmla="*/ 725 h 1556"/>
              <a:gd name="T10" fmla="*/ 120 w 142"/>
              <a:gd name="T11" fmla="*/ 1556 h 1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2" h="1556">
                <a:moveTo>
                  <a:pt x="120" y="1556"/>
                </a:moveTo>
                <a:lnTo>
                  <a:pt x="0" y="1476"/>
                </a:lnTo>
                <a:lnTo>
                  <a:pt x="2" y="0"/>
                </a:lnTo>
                <a:lnTo>
                  <a:pt x="142" y="56"/>
                </a:lnTo>
                <a:lnTo>
                  <a:pt x="132" y="725"/>
                </a:lnTo>
                <a:lnTo>
                  <a:pt x="120" y="1556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Freeform 14">
            <a:extLst>
              <a:ext uri="{FF2B5EF4-FFF2-40B4-BE49-F238E27FC236}">
                <a16:creationId xmlns:a16="http://schemas.microsoft.com/office/drawing/2014/main" id="{BB5CA956-ECDA-F74D-83FE-6857FDA779B9}"/>
              </a:ext>
            </a:extLst>
          </p:cNvPr>
          <p:cNvSpPr>
            <a:spLocks/>
          </p:cNvSpPr>
          <p:nvPr/>
        </p:nvSpPr>
        <p:spPr bwMode="auto">
          <a:xfrm>
            <a:off x="2101850" y="1955800"/>
            <a:ext cx="3514725" cy="1612900"/>
          </a:xfrm>
          <a:custGeom>
            <a:avLst/>
            <a:gdLst>
              <a:gd name="T0" fmla="*/ 0 w 2214"/>
              <a:gd name="T1" fmla="*/ 958 h 1016"/>
              <a:gd name="T2" fmla="*/ 2081 w 2214"/>
              <a:gd name="T3" fmla="*/ 0 h 1016"/>
              <a:gd name="T4" fmla="*/ 2214 w 2214"/>
              <a:gd name="T5" fmla="*/ 50 h 1016"/>
              <a:gd name="T6" fmla="*/ 140 w 2214"/>
              <a:gd name="T7" fmla="*/ 1016 h 1016"/>
              <a:gd name="T8" fmla="*/ 0 w 2214"/>
              <a:gd name="T9" fmla="*/ 958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4" h="1016">
                <a:moveTo>
                  <a:pt x="0" y="958"/>
                </a:moveTo>
                <a:lnTo>
                  <a:pt x="2081" y="0"/>
                </a:lnTo>
                <a:lnTo>
                  <a:pt x="2214" y="50"/>
                </a:lnTo>
                <a:lnTo>
                  <a:pt x="140" y="1016"/>
                </a:lnTo>
                <a:lnTo>
                  <a:pt x="0" y="958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Freeform 16">
            <a:extLst>
              <a:ext uri="{FF2B5EF4-FFF2-40B4-BE49-F238E27FC236}">
                <a16:creationId xmlns:a16="http://schemas.microsoft.com/office/drawing/2014/main" id="{81E864B5-762A-0543-A0F3-DC2AD5F8A284}"/>
              </a:ext>
            </a:extLst>
          </p:cNvPr>
          <p:cNvSpPr>
            <a:spLocks/>
          </p:cNvSpPr>
          <p:nvPr/>
        </p:nvSpPr>
        <p:spPr bwMode="auto">
          <a:xfrm>
            <a:off x="2095500" y="2867025"/>
            <a:ext cx="3622675" cy="2222500"/>
          </a:xfrm>
          <a:custGeom>
            <a:avLst/>
            <a:gdLst>
              <a:gd name="T0" fmla="*/ 2214 w 2282"/>
              <a:gd name="T1" fmla="*/ 0 h 1400"/>
              <a:gd name="T2" fmla="*/ 2262 w 2282"/>
              <a:gd name="T3" fmla="*/ 40 h 1400"/>
              <a:gd name="T4" fmla="*/ 2282 w 2282"/>
              <a:gd name="T5" fmla="*/ 142 h 1400"/>
              <a:gd name="T6" fmla="*/ 2268 w 2282"/>
              <a:gd name="T7" fmla="*/ 248 h 1400"/>
              <a:gd name="T8" fmla="*/ 2234 w 2282"/>
              <a:gd name="T9" fmla="*/ 292 h 1400"/>
              <a:gd name="T10" fmla="*/ 126 w 2282"/>
              <a:gd name="T11" fmla="*/ 1400 h 1400"/>
              <a:gd name="T12" fmla="*/ 56 w 2282"/>
              <a:gd name="T13" fmla="*/ 1349 h 1400"/>
              <a:gd name="T14" fmla="*/ 0 w 2282"/>
              <a:gd name="T15" fmla="*/ 1260 h 1400"/>
              <a:gd name="T16" fmla="*/ 0 w 2282"/>
              <a:gd name="T17" fmla="*/ 1192 h 1400"/>
              <a:gd name="T18" fmla="*/ 48 w 2282"/>
              <a:gd name="T19" fmla="*/ 1119 h 1400"/>
              <a:gd name="T20" fmla="*/ 132 w 2282"/>
              <a:gd name="T21" fmla="*/ 1070 h 1400"/>
              <a:gd name="T22" fmla="*/ 2218 w 2282"/>
              <a:gd name="T23" fmla="*/ 0 h 1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82" h="1400">
                <a:moveTo>
                  <a:pt x="2214" y="0"/>
                </a:moveTo>
                <a:lnTo>
                  <a:pt x="2262" y="40"/>
                </a:lnTo>
                <a:lnTo>
                  <a:pt x="2282" y="142"/>
                </a:lnTo>
                <a:lnTo>
                  <a:pt x="2268" y="248"/>
                </a:lnTo>
                <a:lnTo>
                  <a:pt x="2234" y="292"/>
                </a:lnTo>
                <a:lnTo>
                  <a:pt x="126" y="1400"/>
                </a:lnTo>
                <a:lnTo>
                  <a:pt x="56" y="1349"/>
                </a:lnTo>
                <a:lnTo>
                  <a:pt x="0" y="1260"/>
                </a:lnTo>
                <a:lnTo>
                  <a:pt x="0" y="1192"/>
                </a:lnTo>
                <a:lnTo>
                  <a:pt x="48" y="1119"/>
                </a:lnTo>
                <a:lnTo>
                  <a:pt x="132" y="1070"/>
                </a:lnTo>
                <a:lnTo>
                  <a:pt x="2218" y="0"/>
                </a:lnTo>
              </a:path>
            </a:pathLst>
          </a:custGeom>
          <a:solidFill>
            <a:schemeClr val="accent1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Freeform 17">
            <a:extLst>
              <a:ext uri="{FF2B5EF4-FFF2-40B4-BE49-F238E27FC236}">
                <a16:creationId xmlns:a16="http://schemas.microsoft.com/office/drawing/2014/main" id="{AD681BCC-3D73-5E41-A2E5-435A4F5E0386}"/>
              </a:ext>
            </a:extLst>
          </p:cNvPr>
          <p:cNvSpPr>
            <a:spLocks/>
          </p:cNvSpPr>
          <p:nvPr/>
        </p:nvSpPr>
        <p:spPr bwMode="auto">
          <a:xfrm>
            <a:off x="2298700" y="4576763"/>
            <a:ext cx="85725" cy="503237"/>
          </a:xfrm>
          <a:custGeom>
            <a:avLst/>
            <a:gdLst>
              <a:gd name="T0" fmla="*/ 11 w 54"/>
              <a:gd name="T1" fmla="*/ 0 h 317"/>
              <a:gd name="T2" fmla="*/ 40 w 54"/>
              <a:gd name="T3" fmla="*/ 73 h 317"/>
              <a:gd name="T4" fmla="*/ 54 w 54"/>
              <a:gd name="T5" fmla="*/ 177 h 317"/>
              <a:gd name="T6" fmla="*/ 43 w 54"/>
              <a:gd name="T7" fmla="*/ 261 h 317"/>
              <a:gd name="T8" fmla="*/ 0 w 54"/>
              <a:gd name="T9" fmla="*/ 317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317">
                <a:moveTo>
                  <a:pt x="11" y="0"/>
                </a:moveTo>
                <a:lnTo>
                  <a:pt x="40" y="73"/>
                </a:lnTo>
                <a:lnTo>
                  <a:pt x="54" y="177"/>
                </a:lnTo>
                <a:lnTo>
                  <a:pt x="43" y="261"/>
                </a:lnTo>
                <a:lnTo>
                  <a:pt x="0" y="317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Line 7">
            <a:extLst>
              <a:ext uri="{FF2B5EF4-FFF2-40B4-BE49-F238E27FC236}">
                <a16:creationId xmlns:a16="http://schemas.microsoft.com/office/drawing/2014/main" id="{85B09A63-C508-3E49-B38E-710DD96F34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400" y="2787650"/>
            <a:ext cx="5410200" cy="2667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Text Box 8">
            <a:extLst>
              <a:ext uri="{FF2B5EF4-FFF2-40B4-BE49-F238E27FC236}">
                <a16:creationId xmlns:a16="http://schemas.microsoft.com/office/drawing/2014/main" id="{63C2098B-7355-A24F-8275-2F0CA0228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876800"/>
            <a:ext cx="838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80"/>
                </a:solidFill>
              </a:rPr>
              <a:t>±15°</a:t>
            </a:r>
          </a:p>
        </p:txBody>
      </p:sp>
      <p:sp>
        <p:nvSpPr>
          <p:cNvPr id="6148" name="Line 4">
            <a:extLst>
              <a:ext uri="{FF2B5EF4-FFF2-40B4-BE49-F238E27FC236}">
                <a16:creationId xmlns:a16="http://schemas.microsoft.com/office/drawing/2014/main" id="{88E6E513-7461-BF42-BBF2-42C86CAF71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3124200"/>
            <a:ext cx="4038600" cy="2667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Line 5">
            <a:extLst>
              <a:ext uri="{FF2B5EF4-FFF2-40B4-BE49-F238E27FC236}">
                <a16:creationId xmlns:a16="http://schemas.microsoft.com/office/drawing/2014/main" id="{0172AC31-FF49-E34C-BA88-EF5F886E3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3124200"/>
            <a:ext cx="4343400" cy="1524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Arc 20">
            <a:extLst>
              <a:ext uri="{FF2B5EF4-FFF2-40B4-BE49-F238E27FC236}">
                <a16:creationId xmlns:a16="http://schemas.microsoft.com/office/drawing/2014/main" id="{788722E9-8D3C-3848-AC45-613F4ADC9611}"/>
              </a:ext>
            </a:extLst>
          </p:cNvPr>
          <p:cNvSpPr>
            <a:spLocks/>
          </p:cNvSpPr>
          <p:nvPr/>
        </p:nvSpPr>
        <p:spPr bwMode="auto">
          <a:xfrm>
            <a:off x="6705600" y="3073400"/>
            <a:ext cx="838200" cy="457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80"/>
                </a:solidFill>
              </a:rPr>
              <a:t>±15°</a:t>
            </a:r>
          </a:p>
        </p:txBody>
      </p:sp>
      <p:sp>
        <p:nvSpPr>
          <p:cNvPr id="6165" name="Line 21">
            <a:extLst>
              <a:ext uri="{FF2B5EF4-FFF2-40B4-BE49-F238E27FC236}">
                <a16:creationId xmlns:a16="http://schemas.microsoft.com/office/drawing/2014/main" id="{0FDC055E-3BAA-8A4F-855D-9EB97E821541}"/>
              </a:ext>
            </a:extLst>
          </p:cNvPr>
          <p:cNvSpPr>
            <a:spLocks noChangeShapeType="1"/>
          </p:cNvSpPr>
          <p:nvPr/>
        </p:nvSpPr>
        <p:spPr bwMode="auto">
          <a:xfrm rot="5485709">
            <a:off x="6019800" y="2606675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6" name="Line 22">
            <a:extLst>
              <a:ext uri="{FF2B5EF4-FFF2-40B4-BE49-F238E27FC236}">
                <a16:creationId xmlns:a16="http://schemas.microsoft.com/office/drawing/2014/main" id="{88036A5D-6C71-904D-AD0D-99F8776E2D42}"/>
              </a:ext>
            </a:extLst>
          </p:cNvPr>
          <p:cNvSpPr>
            <a:spLocks noChangeShapeType="1"/>
          </p:cNvSpPr>
          <p:nvPr/>
        </p:nvSpPr>
        <p:spPr bwMode="auto">
          <a:xfrm rot="5909854">
            <a:off x="5709443" y="2586832"/>
            <a:ext cx="379413" cy="11493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Line 23">
            <a:extLst>
              <a:ext uri="{FF2B5EF4-FFF2-40B4-BE49-F238E27FC236}">
                <a16:creationId xmlns:a16="http://schemas.microsoft.com/office/drawing/2014/main" id="{FC515BC3-BC57-2D4E-A240-E9824A55B8C6}"/>
              </a:ext>
            </a:extLst>
          </p:cNvPr>
          <p:cNvSpPr>
            <a:spLocks noChangeShapeType="1"/>
          </p:cNvSpPr>
          <p:nvPr/>
        </p:nvSpPr>
        <p:spPr bwMode="auto">
          <a:xfrm rot="5485709" flipH="1">
            <a:off x="5749925" y="2871788"/>
            <a:ext cx="304800" cy="1143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68" name="Group 24">
            <a:extLst>
              <a:ext uri="{FF2B5EF4-FFF2-40B4-BE49-F238E27FC236}">
                <a16:creationId xmlns:a16="http://schemas.microsoft.com/office/drawing/2014/main" id="{32E78405-6504-2D4B-A156-7884682C9160}"/>
              </a:ext>
            </a:extLst>
          </p:cNvPr>
          <p:cNvGrpSpPr>
            <a:grpSpLocks/>
          </p:cNvGrpSpPr>
          <p:nvPr/>
        </p:nvGrpSpPr>
        <p:grpSpPr bwMode="auto">
          <a:xfrm rot="5491548">
            <a:off x="6169819" y="3269457"/>
            <a:ext cx="598487" cy="133350"/>
            <a:chOff x="2784" y="1356"/>
            <a:chExt cx="377" cy="84"/>
          </a:xfrm>
        </p:grpSpPr>
        <p:sp>
          <p:nvSpPr>
            <p:cNvPr id="6169" name="Arc 25">
              <a:extLst>
                <a:ext uri="{FF2B5EF4-FFF2-40B4-BE49-F238E27FC236}">
                  <a16:creationId xmlns:a16="http://schemas.microsoft.com/office/drawing/2014/main" id="{450FCA99-C5F9-694C-9C72-D0ADB8428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1356"/>
              <a:ext cx="185" cy="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6686"/>
                <a:gd name="T1" fmla="*/ 0 h 21600"/>
                <a:gd name="T2" fmla="*/ 16686 w 16686"/>
                <a:gd name="T3" fmla="*/ 7885 h 21600"/>
                <a:gd name="T4" fmla="*/ 0 w 1668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686" h="21600" fill="none" extrusionOk="0">
                  <a:moveTo>
                    <a:pt x="0" y="0"/>
                  </a:moveTo>
                  <a:cubicBezTo>
                    <a:pt x="6461" y="0"/>
                    <a:pt x="12583" y="2892"/>
                    <a:pt x="16686" y="7884"/>
                  </a:cubicBezTo>
                </a:path>
                <a:path w="16686" h="21600" stroke="0" extrusionOk="0">
                  <a:moveTo>
                    <a:pt x="0" y="0"/>
                  </a:moveTo>
                  <a:cubicBezTo>
                    <a:pt x="6461" y="0"/>
                    <a:pt x="12583" y="2892"/>
                    <a:pt x="16686" y="788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Arc 26">
              <a:extLst>
                <a:ext uri="{FF2B5EF4-FFF2-40B4-BE49-F238E27FC236}">
                  <a16:creationId xmlns:a16="http://schemas.microsoft.com/office/drawing/2014/main" id="{02DEDE23-63BC-DE4B-8B18-1BC87576D6A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784" y="1356"/>
              <a:ext cx="185" cy="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6686"/>
                <a:gd name="T1" fmla="*/ 0 h 21600"/>
                <a:gd name="T2" fmla="*/ 16686 w 16686"/>
                <a:gd name="T3" fmla="*/ 7885 h 21600"/>
                <a:gd name="T4" fmla="*/ 0 w 1668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686" h="21600" fill="none" extrusionOk="0">
                  <a:moveTo>
                    <a:pt x="0" y="0"/>
                  </a:moveTo>
                  <a:cubicBezTo>
                    <a:pt x="6461" y="0"/>
                    <a:pt x="12583" y="2892"/>
                    <a:pt x="16686" y="7884"/>
                  </a:cubicBezTo>
                </a:path>
                <a:path w="16686" h="21600" stroke="0" extrusionOk="0">
                  <a:moveTo>
                    <a:pt x="0" y="0"/>
                  </a:moveTo>
                  <a:cubicBezTo>
                    <a:pt x="6461" y="0"/>
                    <a:pt x="12583" y="2892"/>
                    <a:pt x="16686" y="788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5" name="Picture 1031">
            <a:extLst>
              <a:ext uri="{FF2B5EF4-FFF2-40B4-BE49-F238E27FC236}">
                <a16:creationId xmlns:a16="http://schemas.microsoft.com/office/drawing/2014/main" id="{CDCA4068-8442-7647-AFA7-6EB8E31A8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312863"/>
            <a:ext cx="7186613" cy="554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1" name="Rectangle 1027">
            <a:extLst>
              <a:ext uri="{FF2B5EF4-FFF2-40B4-BE49-F238E27FC236}">
                <a16:creationId xmlns:a16="http://schemas.microsoft.com/office/drawing/2014/main" id="{242216D0-24FD-2B41-A220-A96571DB78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pPr algn="l"/>
            <a:r>
              <a:rPr lang="en-US" altLang="en-US"/>
              <a:t>Vertical Position Part 2</a:t>
            </a:r>
          </a:p>
        </p:txBody>
      </p:sp>
      <p:sp>
        <p:nvSpPr>
          <p:cNvPr id="109572" name="AutoShape 1028">
            <a:extLst>
              <a:ext uri="{FF2B5EF4-FFF2-40B4-BE49-F238E27FC236}">
                <a16:creationId xmlns:a16="http://schemas.microsoft.com/office/drawing/2014/main" id="{B29AD73F-1A7B-2E4B-996B-8EF4A18E6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447800"/>
            <a:ext cx="3429000" cy="1143000"/>
          </a:xfrm>
          <a:prstGeom prst="wedgeRoundRectCallout">
            <a:avLst>
              <a:gd name="adj1" fmla="val 96111"/>
              <a:gd name="adj2" fmla="val 6736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Even more rotation about</a:t>
            </a:r>
          </a:p>
          <a:p>
            <a:pPr algn="ctr"/>
            <a:r>
              <a:rPr lang="en-US" altLang="en-US"/>
              <a:t>Vertical axis </a:t>
            </a:r>
            <a:endParaRPr lang="en-US" altLang="en-US">
              <a:solidFill>
                <a:srgbClr val="FF0080"/>
              </a:solidFill>
            </a:endParaRPr>
          </a:p>
        </p:txBody>
      </p:sp>
      <p:sp>
        <p:nvSpPr>
          <p:cNvPr id="109573" name="Line 1029">
            <a:extLst>
              <a:ext uri="{FF2B5EF4-FFF2-40B4-BE49-F238E27FC236}">
                <a16:creationId xmlns:a16="http://schemas.microsoft.com/office/drawing/2014/main" id="{BE60B94A-64AA-6D4A-B1EA-DEEBB3C6F3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304800"/>
            <a:ext cx="381000" cy="42672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4" name="Arc 1030">
            <a:extLst>
              <a:ext uri="{FF2B5EF4-FFF2-40B4-BE49-F238E27FC236}">
                <a16:creationId xmlns:a16="http://schemas.microsoft.com/office/drawing/2014/main" id="{9E680576-2FD4-4546-BC67-319B7CCFFD7E}"/>
              </a:ext>
            </a:extLst>
          </p:cNvPr>
          <p:cNvSpPr>
            <a:spLocks/>
          </p:cNvSpPr>
          <p:nvPr/>
        </p:nvSpPr>
        <p:spPr bwMode="auto">
          <a:xfrm flipV="1">
            <a:off x="6629400" y="1600200"/>
            <a:ext cx="609600" cy="1524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170 w 43200"/>
              <a:gd name="T1" fmla="*/ 5 h 43200"/>
              <a:gd name="T2" fmla="*/ 20276 w 43200"/>
              <a:gd name="T3" fmla="*/ 41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169" y="4"/>
                </a:moveTo>
                <a:cubicBezTo>
                  <a:pt x="21313" y="1"/>
                  <a:pt x="21456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10184"/>
                  <a:pt x="8882" y="740"/>
                  <a:pt x="20275" y="40"/>
                </a:cubicBezTo>
              </a:path>
              <a:path w="43200" h="43200" stroke="0" extrusionOk="0">
                <a:moveTo>
                  <a:pt x="21169" y="4"/>
                </a:moveTo>
                <a:cubicBezTo>
                  <a:pt x="21313" y="1"/>
                  <a:pt x="21456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10184"/>
                  <a:pt x="8882" y="740"/>
                  <a:pt x="20275" y="40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autoUpdateAnimBg="0" advAuto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9" name="Picture 1031">
            <a:extLst>
              <a:ext uri="{FF2B5EF4-FFF2-40B4-BE49-F238E27FC236}">
                <a16:creationId xmlns:a16="http://schemas.microsoft.com/office/drawing/2014/main" id="{0D9BC23B-0AE5-E147-BC7A-88F7DEE32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312863"/>
            <a:ext cx="7186613" cy="554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5" name="Rectangle 1027">
            <a:extLst>
              <a:ext uri="{FF2B5EF4-FFF2-40B4-BE49-F238E27FC236}">
                <a16:creationId xmlns:a16="http://schemas.microsoft.com/office/drawing/2014/main" id="{FF880ADC-64BC-3246-93B3-7133C310D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pPr algn="l"/>
            <a:r>
              <a:rPr lang="en-US" altLang="en-US"/>
              <a:t>Vertical Position Part 2</a:t>
            </a:r>
          </a:p>
        </p:txBody>
      </p:sp>
      <p:sp>
        <p:nvSpPr>
          <p:cNvPr id="110596" name="AutoShape 1028">
            <a:extLst>
              <a:ext uri="{FF2B5EF4-FFF2-40B4-BE49-F238E27FC236}">
                <a16:creationId xmlns:a16="http://schemas.microsoft.com/office/drawing/2014/main" id="{812824B6-0C0D-0C4B-89E0-D981CB030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447800"/>
            <a:ext cx="3429000" cy="1143000"/>
          </a:xfrm>
          <a:prstGeom prst="wedgeRoundRectCallout">
            <a:avLst>
              <a:gd name="adj1" fmla="val 74630"/>
              <a:gd name="adj2" fmla="val 1847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Rotated 180° about</a:t>
            </a:r>
          </a:p>
          <a:p>
            <a:pPr algn="ctr"/>
            <a:r>
              <a:rPr lang="en-US" altLang="en-US"/>
              <a:t>Vertical axis </a:t>
            </a:r>
            <a:endParaRPr lang="en-US" altLang="en-US">
              <a:solidFill>
                <a:srgbClr val="FF0080"/>
              </a:solidFill>
            </a:endParaRPr>
          </a:p>
        </p:txBody>
      </p:sp>
      <p:sp>
        <p:nvSpPr>
          <p:cNvPr id="110597" name="Line 1029">
            <a:extLst>
              <a:ext uri="{FF2B5EF4-FFF2-40B4-BE49-F238E27FC236}">
                <a16:creationId xmlns:a16="http://schemas.microsoft.com/office/drawing/2014/main" id="{146AD08E-507B-9847-B46E-D5B58E8396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304800"/>
            <a:ext cx="381000" cy="42672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8" name="Arc 1030">
            <a:extLst>
              <a:ext uri="{FF2B5EF4-FFF2-40B4-BE49-F238E27FC236}">
                <a16:creationId xmlns:a16="http://schemas.microsoft.com/office/drawing/2014/main" id="{AD203143-3741-5441-B9C7-16FDDB5BDD49}"/>
              </a:ext>
            </a:extLst>
          </p:cNvPr>
          <p:cNvSpPr>
            <a:spLocks/>
          </p:cNvSpPr>
          <p:nvPr/>
        </p:nvSpPr>
        <p:spPr bwMode="auto">
          <a:xfrm flipV="1">
            <a:off x="6629400" y="1600200"/>
            <a:ext cx="609600" cy="1524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170 w 43200"/>
              <a:gd name="T1" fmla="*/ 5 h 43200"/>
              <a:gd name="T2" fmla="*/ 20276 w 43200"/>
              <a:gd name="T3" fmla="*/ 41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169" y="4"/>
                </a:moveTo>
                <a:cubicBezTo>
                  <a:pt x="21313" y="1"/>
                  <a:pt x="21456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10184"/>
                  <a:pt x="8882" y="740"/>
                  <a:pt x="20275" y="40"/>
                </a:cubicBezTo>
              </a:path>
              <a:path w="43200" h="43200" stroke="0" extrusionOk="0">
                <a:moveTo>
                  <a:pt x="21169" y="4"/>
                </a:moveTo>
                <a:cubicBezTo>
                  <a:pt x="21313" y="1"/>
                  <a:pt x="21456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10184"/>
                  <a:pt x="8882" y="740"/>
                  <a:pt x="20275" y="40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autoUpdateAnimBg="0" advAuto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3" name="Picture 7">
            <a:extLst>
              <a:ext uri="{FF2B5EF4-FFF2-40B4-BE49-F238E27FC236}">
                <a16:creationId xmlns:a16="http://schemas.microsoft.com/office/drawing/2014/main" id="{3BEA1EDE-614D-F84B-A01C-CA44377DC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1312863"/>
            <a:ext cx="7186613" cy="554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19" name="Rectangle 3">
            <a:extLst>
              <a:ext uri="{FF2B5EF4-FFF2-40B4-BE49-F238E27FC236}">
                <a16:creationId xmlns:a16="http://schemas.microsoft.com/office/drawing/2014/main" id="{8E53C24F-2796-4D4B-9399-E28EEB060F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pPr algn="l"/>
            <a:r>
              <a:rPr lang="en-US" altLang="en-US"/>
              <a:t>Vertical Position Part 2</a:t>
            </a:r>
          </a:p>
        </p:txBody>
      </p:sp>
      <p:sp>
        <p:nvSpPr>
          <p:cNvPr id="111620" name="AutoShape 4">
            <a:extLst>
              <a:ext uri="{FF2B5EF4-FFF2-40B4-BE49-F238E27FC236}">
                <a16:creationId xmlns:a16="http://schemas.microsoft.com/office/drawing/2014/main" id="{86F88FF8-007F-B747-999A-6B5AAB6BF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447800"/>
            <a:ext cx="3429000" cy="1143000"/>
          </a:xfrm>
          <a:prstGeom prst="wedgeRoundRectCallout">
            <a:avLst>
              <a:gd name="adj1" fmla="val 67593"/>
              <a:gd name="adj2" fmla="val 3402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Continuing Rotation about</a:t>
            </a:r>
          </a:p>
          <a:p>
            <a:pPr algn="ctr"/>
            <a:r>
              <a:rPr lang="en-US" altLang="en-US"/>
              <a:t>Vertical axis </a:t>
            </a:r>
            <a:endParaRPr lang="en-US" altLang="en-US">
              <a:solidFill>
                <a:srgbClr val="FF0080"/>
              </a:solidFill>
            </a:endParaRPr>
          </a:p>
        </p:txBody>
      </p:sp>
      <p:sp>
        <p:nvSpPr>
          <p:cNvPr id="111621" name="Line 5">
            <a:extLst>
              <a:ext uri="{FF2B5EF4-FFF2-40B4-BE49-F238E27FC236}">
                <a16:creationId xmlns:a16="http://schemas.microsoft.com/office/drawing/2014/main" id="{484ECC0B-2081-FD48-A0C9-178CA01884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304800"/>
            <a:ext cx="381000" cy="42672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2" name="Arc 6">
            <a:extLst>
              <a:ext uri="{FF2B5EF4-FFF2-40B4-BE49-F238E27FC236}">
                <a16:creationId xmlns:a16="http://schemas.microsoft.com/office/drawing/2014/main" id="{F266F75C-E068-9245-B621-9E1D4F2DA71D}"/>
              </a:ext>
            </a:extLst>
          </p:cNvPr>
          <p:cNvSpPr>
            <a:spLocks/>
          </p:cNvSpPr>
          <p:nvPr/>
        </p:nvSpPr>
        <p:spPr bwMode="auto">
          <a:xfrm flipV="1">
            <a:off x="6629400" y="1600200"/>
            <a:ext cx="609600" cy="1524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170 w 43200"/>
              <a:gd name="T1" fmla="*/ 5 h 43200"/>
              <a:gd name="T2" fmla="*/ 20276 w 43200"/>
              <a:gd name="T3" fmla="*/ 41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169" y="4"/>
                </a:moveTo>
                <a:cubicBezTo>
                  <a:pt x="21313" y="1"/>
                  <a:pt x="21456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10184"/>
                  <a:pt x="8882" y="740"/>
                  <a:pt x="20275" y="40"/>
                </a:cubicBezTo>
              </a:path>
              <a:path w="43200" h="43200" stroke="0" extrusionOk="0">
                <a:moveTo>
                  <a:pt x="21169" y="4"/>
                </a:moveTo>
                <a:cubicBezTo>
                  <a:pt x="21313" y="1"/>
                  <a:pt x="21456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10184"/>
                  <a:pt x="8882" y="740"/>
                  <a:pt x="20275" y="40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 autoUpdateAnimBg="0" advAuto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7" name="Picture 7">
            <a:extLst>
              <a:ext uri="{FF2B5EF4-FFF2-40B4-BE49-F238E27FC236}">
                <a16:creationId xmlns:a16="http://schemas.microsoft.com/office/drawing/2014/main" id="{A942DAA2-32CB-0747-B932-D95055E0E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1312863"/>
            <a:ext cx="7186613" cy="554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3" name="Rectangle 3">
            <a:extLst>
              <a:ext uri="{FF2B5EF4-FFF2-40B4-BE49-F238E27FC236}">
                <a16:creationId xmlns:a16="http://schemas.microsoft.com/office/drawing/2014/main" id="{33F3F855-8917-FD4D-A99C-6BEF4904A4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pPr algn="l"/>
            <a:r>
              <a:rPr lang="en-US" altLang="en-US"/>
              <a:t>Vertical Position Part 2</a:t>
            </a:r>
          </a:p>
        </p:txBody>
      </p:sp>
      <p:sp>
        <p:nvSpPr>
          <p:cNvPr id="112644" name="AutoShape 4">
            <a:extLst>
              <a:ext uri="{FF2B5EF4-FFF2-40B4-BE49-F238E27FC236}">
                <a16:creationId xmlns:a16="http://schemas.microsoft.com/office/drawing/2014/main" id="{F4C8642E-0212-6042-B802-BED3115B9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447800"/>
            <a:ext cx="3429000" cy="1143000"/>
          </a:xfrm>
          <a:prstGeom prst="wedgeRoundRectCallout">
            <a:avLst>
              <a:gd name="adj1" fmla="val 67593"/>
              <a:gd name="adj2" fmla="val 3402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Continuing Rotation about</a:t>
            </a:r>
          </a:p>
          <a:p>
            <a:pPr algn="ctr"/>
            <a:r>
              <a:rPr lang="en-US" altLang="en-US"/>
              <a:t>Vertical axis </a:t>
            </a:r>
            <a:endParaRPr lang="en-US" altLang="en-US">
              <a:solidFill>
                <a:srgbClr val="FF0080"/>
              </a:solidFill>
            </a:endParaRPr>
          </a:p>
        </p:txBody>
      </p:sp>
      <p:sp>
        <p:nvSpPr>
          <p:cNvPr id="112645" name="Line 5">
            <a:extLst>
              <a:ext uri="{FF2B5EF4-FFF2-40B4-BE49-F238E27FC236}">
                <a16:creationId xmlns:a16="http://schemas.microsoft.com/office/drawing/2014/main" id="{0F881E4A-D21F-884D-A609-E6D8215EF0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304800"/>
            <a:ext cx="381000" cy="42672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6" name="Arc 6">
            <a:extLst>
              <a:ext uri="{FF2B5EF4-FFF2-40B4-BE49-F238E27FC236}">
                <a16:creationId xmlns:a16="http://schemas.microsoft.com/office/drawing/2014/main" id="{FF2435A9-7AE1-E747-8D96-7B06A07861F3}"/>
              </a:ext>
            </a:extLst>
          </p:cNvPr>
          <p:cNvSpPr>
            <a:spLocks/>
          </p:cNvSpPr>
          <p:nvPr/>
        </p:nvSpPr>
        <p:spPr bwMode="auto">
          <a:xfrm flipV="1">
            <a:off x="6629400" y="1600200"/>
            <a:ext cx="609600" cy="1524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170 w 43200"/>
              <a:gd name="T1" fmla="*/ 5 h 43200"/>
              <a:gd name="T2" fmla="*/ 20276 w 43200"/>
              <a:gd name="T3" fmla="*/ 41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169" y="4"/>
                </a:moveTo>
                <a:cubicBezTo>
                  <a:pt x="21313" y="1"/>
                  <a:pt x="21456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10184"/>
                  <a:pt x="8882" y="740"/>
                  <a:pt x="20275" y="40"/>
                </a:cubicBezTo>
              </a:path>
              <a:path w="43200" h="43200" stroke="0" extrusionOk="0">
                <a:moveTo>
                  <a:pt x="21169" y="4"/>
                </a:moveTo>
                <a:cubicBezTo>
                  <a:pt x="21313" y="1"/>
                  <a:pt x="21456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10184"/>
                  <a:pt x="8882" y="740"/>
                  <a:pt x="20275" y="40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 autoUpdateAnimBg="0" advAuto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71" name="Picture 7">
            <a:extLst>
              <a:ext uri="{FF2B5EF4-FFF2-40B4-BE49-F238E27FC236}">
                <a16:creationId xmlns:a16="http://schemas.microsoft.com/office/drawing/2014/main" id="{571A2553-CDFA-6E46-BC38-A25B52C67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1312863"/>
            <a:ext cx="7186613" cy="554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7" name="Rectangle 3">
            <a:extLst>
              <a:ext uri="{FF2B5EF4-FFF2-40B4-BE49-F238E27FC236}">
                <a16:creationId xmlns:a16="http://schemas.microsoft.com/office/drawing/2014/main" id="{76D14B34-2C98-3148-829F-3A33FAA652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pPr algn="l"/>
            <a:r>
              <a:rPr lang="en-US" altLang="en-US"/>
              <a:t>Vertical Position Part 2</a:t>
            </a:r>
          </a:p>
        </p:txBody>
      </p:sp>
      <p:sp>
        <p:nvSpPr>
          <p:cNvPr id="113668" name="AutoShape 4">
            <a:extLst>
              <a:ext uri="{FF2B5EF4-FFF2-40B4-BE49-F238E27FC236}">
                <a16:creationId xmlns:a16="http://schemas.microsoft.com/office/drawing/2014/main" id="{BB301B2F-810F-AA44-A768-3B4F4D555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447800"/>
            <a:ext cx="3429000" cy="1143000"/>
          </a:xfrm>
          <a:prstGeom prst="wedgeRoundRectCallout">
            <a:avLst>
              <a:gd name="adj1" fmla="val 85370"/>
              <a:gd name="adj2" fmla="val 3847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Continuing Rotation about</a:t>
            </a:r>
          </a:p>
          <a:p>
            <a:pPr algn="ctr"/>
            <a:r>
              <a:rPr lang="en-US" altLang="en-US"/>
              <a:t>Vertical axis </a:t>
            </a:r>
            <a:endParaRPr lang="en-US" altLang="en-US">
              <a:solidFill>
                <a:srgbClr val="FF0080"/>
              </a:solidFill>
            </a:endParaRPr>
          </a:p>
        </p:txBody>
      </p:sp>
      <p:sp>
        <p:nvSpPr>
          <p:cNvPr id="113669" name="Line 5">
            <a:extLst>
              <a:ext uri="{FF2B5EF4-FFF2-40B4-BE49-F238E27FC236}">
                <a16:creationId xmlns:a16="http://schemas.microsoft.com/office/drawing/2014/main" id="{913BD109-3DDB-954E-9FCA-C83384A532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304800"/>
            <a:ext cx="381000" cy="42672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0" name="Arc 6">
            <a:extLst>
              <a:ext uri="{FF2B5EF4-FFF2-40B4-BE49-F238E27FC236}">
                <a16:creationId xmlns:a16="http://schemas.microsoft.com/office/drawing/2014/main" id="{D445EDE3-8E1A-A24C-8309-7C192D2BF81F}"/>
              </a:ext>
            </a:extLst>
          </p:cNvPr>
          <p:cNvSpPr>
            <a:spLocks/>
          </p:cNvSpPr>
          <p:nvPr/>
        </p:nvSpPr>
        <p:spPr bwMode="auto">
          <a:xfrm flipV="1">
            <a:off x="6629400" y="1600200"/>
            <a:ext cx="609600" cy="1524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170 w 43200"/>
              <a:gd name="T1" fmla="*/ 5 h 43200"/>
              <a:gd name="T2" fmla="*/ 20276 w 43200"/>
              <a:gd name="T3" fmla="*/ 41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169" y="4"/>
                </a:moveTo>
                <a:cubicBezTo>
                  <a:pt x="21313" y="1"/>
                  <a:pt x="21456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10184"/>
                  <a:pt x="8882" y="740"/>
                  <a:pt x="20275" y="40"/>
                </a:cubicBezTo>
              </a:path>
              <a:path w="43200" h="43200" stroke="0" extrusionOk="0">
                <a:moveTo>
                  <a:pt x="21169" y="4"/>
                </a:moveTo>
                <a:cubicBezTo>
                  <a:pt x="21313" y="1"/>
                  <a:pt x="21456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10184"/>
                  <a:pt x="8882" y="740"/>
                  <a:pt x="20275" y="40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autoUpdateAnimBg="0" advAuto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5" name="Picture 7">
            <a:extLst>
              <a:ext uri="{FF2B5EF4-FFF2-40B4-BE49-F238E27FC236}">
                <a16:creationId xmlns:a16="http://schemas.microsoft.com/office/drawing/2014/main" id="{43C7CCAF-FF07-4A4F-8ED5-C14B54C58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330325"/>
            <a:ext cx="7162800" cy="552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1" name="Rectangle 3">
            <a:extLst>
              <a:ext uri="{FF2B5EF4-FFF2-40B4-BE49-F238E27FC236}">
                <a16:creationId xmlns:a16="http://schemas.microsoft.com/office/drawing/2014/main" id="{3F9CEC0B-323B-4E4F-95EB-DBC2BCDD12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pPr algn="l"/>
            <a:r>
              <a:rPr lang="en-US" altLang="en-US"/>
              <a:t>Vertical Position Part 2</a:t>
            </a:r>
          </a:p>
        </p:txBody>
      </p:sp>
      <p:sp>
        <p:nvSpPr>
          <p:cNvPr id="114692" name="AutoShape 4">
            <a:extLst>
              <a:ext uri="{FF2B5EF4-FFF2-40B4-BE49-F238E27FC236}">
                <a16:creationId xmlns:a16="http://schemas.microsoft.com/office/drawing/2014/main" id="{B9FB6944-8340-7749-9B0B-9FDA7ABBC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447800"/>
            <a:ext cx="3429000" cy="1143000"/>
          </a:xfrm>
          <a:prstGeom prst="wedgeRoundRectCallout">
            <a:avLst>
              <a:gd name="adj1" fmla="val 69074"/>
              <a:gd name="adj2" fmla="val 2736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360° of Rotation about</a:t>
            </a:r>
          </a:p>
          <a:p>
            <a:pPr algn="ctr"/>
            <a:r>
              <a:rPr lang="en-US" altLang="en-US"/>
              <a:t>Vertical axis completed </a:t>
            </a:r>
            <a:endParaRPr lang="en-US" altLang="en-US">
              <a:solidFill>
                <a:srgbClr val="FF0080"/>
              </a:solidFill>
            </a:endParaRPr>
          </a:p>
        </p:txBody>
      </p:sp>
      <p:sp>
        <p:nvSpPr>
          <p:cNvPr id="114693" name="Line 5">
            <a:extLst>
              <a:ext uri="{FF2B5EF4-FFF2-40B4-BE49-F238E27FC236}">
                <a16:creationId xmlns:a16="http://schemas.microsoft.com/office/drawing/2014/main" id="{64A61AD1-18EF-4847-929F-193FD0F45B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304800"/>
            <a:ext cx="381000" cy="42672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4" name="Arc 6">
            <a:extLst>
              <a:ext uri="{FF2B5EF4-FFF2-40B4-BE49-F238E27FC236}">
                <a16:creationId xmlns:a16="http://schemas.microsoft.com/office/drawing/2014/main" id="{50967CF8-3D7C-1C45-838E-E61EB6613237}"/>
              </a:ext>
            </a:extLst>
          </p:cNvPr>
          <p:cNvSpPr>
            <a:spLocks/>
          </p:cNvSpPr>
          <p:nvPr/>
        </p:nvSpPr>
        <p:spPr bwMode="auto">
          <a:xfrm flipV="1">
            <a:off x="6629400" y="1600200"/>
            <a:ext cx="609600" cy="1524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170 w 43200"/>
              <a:gd name="T1" fmla="*/ 5 h 43200"/>
              <a:gd name="T2" fmla="*/ 20276 w 43200"/>
              <a:gd name="T3" fmla="*/ 41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169" y="4"/>
                </a:moveTo>
                <a:cubicBezTo>
                  <a:pt x="21313" y="1"/>
                  <a:pt x="21456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10184"/>
                  <a:pt x="8882" y="740"/>
                  <a:pt x="20275" y="40"/>
                </a:cubicBezTo>
              </a:path>
              <a:path w="43200" h="43200" stroke="0" extrusionOk="0">
                <a:moveTo>
                  <a:pt x="21169" y="4"/>
                </a:moveTo>
                <a:cubicBezTo>
                  <a:pt x="21313" y="1"/>
                  <a:pt x="21456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10184"/>
                  <a:pt x="8882" y="740"/>
                  <a:pt x="20275" y="40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autoUpdateAnimBg="0" advAuto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>
            <a:extLst>
              <a:ext uri="{FF2B5EF4-FFF2-40B4-BE49-F238E27FC236}">
                <a16:creationId xmlns:a16="http://schemas.microsoft.com/office/drawing/2014/main" id="{4F76B6C8-F33C-0E42-A148-FAB0BC434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0" y="774700"/>
            <a:ext cx="5249863" cy="554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83" name="Rectangle 3">
            <a:extLst>
              <a:ext uri="{FF2B5EF4-FFF2-40B4-BE49-F238E27FC236}">
                <a16:creationId xmlns:a16="http://schemas.microsoft.com/office/drawing/2014/main" id="{268DF17A-3B73-054A-ADBF-E563EBA0EE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pPr algn="l"/>
            <a:r>
              <a:rPr lang="en-US" altLang="en-US"/>
              <a:t>Vertical Position Part 3</a:t>
            </a:r>
          </a:p>
        </p:txBody>
      </p:sp>
      <p:sp>
        <p:nvSpPr>
          <p:cNvPr id="97284" name="Line 4">
            <a:extLst>
              <a:ext uri="{FF2B5EF4-FFF2-40B4-BE49-F238E27FC236}">
                <a16:creationId xmlns:a16="http://schemas.microsoft.com/office/drawing/2014/main" id="{37F61643-FB7F-7E49-991A-1E68C54DAE1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33800" y="3581400"/>
            <a:ext cx="2362200" cy="2286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5" name="Text Box 5">
            <a:extLst>
              <a:ext uri="{FF2B5EF4-FFF2-40B4-BE49-F238E27FC236}">
                <a16:creationId xmlns:a16="http://schemas.microsoft.com/office/drawing/2014/main" id="{9F80FBF6-CD44-634C-A0A2-B468E91E4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276600"/>
            <a:ext cx="6111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80"/>
                </a:solidFill>
              </a:rPr>
              <a:t>80</a:t>
            </a:r>
            <a:r>
              <a:rPr lang="en-US" altLang="en-US"/>
              <a:t>°</a:t>
            </a:r>
          </a:p>
        </p:txBody>
      </p:sp>
      <p:sp>
        <p:nvSpPr>
          <p:cNvPr id="97286" name="Line 6">
            <a:extLst>
              <a:ext uri="{FF2B5EF4-FFF2-40B4-BE49-F238E27FC236}">
                <a16:creationId xmlns:a16="http://schemas.microsoft.com/office/drawing/2014/main" id="{FEBEE38B-1D4A-6E49-A59F-7EC92DEF6A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5850" y="3810000"/>
            <a:ext cx="2139950" cy="14478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7" name="Text Box 7">
            <a:extLst>
              <a:ext uri="{FF2B5EF4-FFF2-40B4-BE49-F238E27FC236}">
                <a16:creationId xmlns:a16="http://schemas.microsoft.com/office/drawing/2014/main" id="{AE84C15C-6ED6-0143-9D6A-782C71576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5105400"/>
            <a:ext cx="7635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80"/>
                </a:solidFill>
              </a:rPr>
              <a:t>280°</a:t>
            </a:r>
            <a:endParaRPr lang="en-US" altLang="en-US"/>
          </a:p>
        </p:txBody>
      </p:sp>
      <p:sp>
        <p:nvSpPr>
          <p:cNvPr id="97293" name="Arc 13">
            <a:extLst>
              <a:ext uri="{FF2B5EF4-FFF2-40B4-BE49-F238E27FC236}">
                <a16:creationId xmlns:a16="http://schemas.microsoft.com/office/drawing/2014/main" id="{38295F7B-EB57-7944-A7F3-789C826F863F}"/>
              </a:ext>
            </a:extLst>
          </p:cNvPr>
          <p:cNvSpPr>
            <a:spLocks/>
          </p:cNvSpPr>
          <p:nvPr/>
        </p:nvSpPr>
        <p:spPr bwMode="auto">
          <a:xfrm>
            <a:off x="5413375" y="2898775"/>
            <a:ext cx="1524000" cy="12604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460 w 43200"/>
              <a:gd name="T1" fmla="*/ 26031 h 37830"/>
              <a:gd name="T2" fmla="*/ 35851 w 43200"/>
              <a:gd name="T3" fmla="*/ 37830 h 37830"/>
              <a:gd name="T4" fmla="*/ 21600 w 43200"/>
              <a:gd name="T5" fmla="*/ 21600 h 37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37830" fill="none" extrusionOk="0">
                <a:moveTo>
                  <a:pt x="459" y="26031"/>
                </a:moveTo>
                <a:cubicBezTo>
                  <a:pt x="153" y="24573"/>
                  <a:pt x="0" y="230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7815"/>
                  <a:pt x="40522" y="33729"/>
                  <a:pt x="35851" y="37830"/>
                </a:cubicBezTo>
              </a:path>
              <a:path w="43200" h="37830" stroke="0" extrusionOk="0">
                <a:moveTo>
                  <a:pt x="459" y="26031"/>
                </a:moveTo>
                <a:cubicBezTo>
                  <a:pt x="153" y="24573"/>
                  <a:pt x="0" y="2308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7815"/>
                  <a:pt x="40522" y="33729"/>
                  <a:pt x="35851" y="3783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6" name="AutoShape 16">
            <a:extLst>
              <a:ext uri="{FF2B5EF4-FFF2-40B4-BE49-F238E27FC236}">
                <a16:creationId xmlns:a16="http://schemas.microsoft.com/office/drawing/2014/main" id="{3ECF983E-72EB-7F4B-9AF0-29689F704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524000"/>
            <a:ext cx="2362200" cy="1143000"/>
          </a:xfrm>
          <a:prstGeom prst="wedgeRoundRectCallout">
            <a:avLst>
              <a:gd name="adj1" fmla="val 74329"/>
              <a:gd name="adj2" fmla="val 9194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FF0080"/>
                </a:solidFill>
              </a:rPr>
              <a:t>200° Range </a:t>
            </a:r>
          </a:p>
          <a:p>
            <a:pPr algn="ctr"/>
            <a:r>
              <a:rPr lang="en-US" altLang="en-US">
                <a:solidFill>
                  <a:srgbClr val="FF0080"/>
                </a:solidFill>
              </a:rPr>
              <a:t>of Rotation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autoUpdateAnimBg="0" advAuto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96" name="Picture 20">
            <a:extLst>
              <a:ext uri="{FF2B5EF4-FFF2-40B4-BE49-F238E27FC236}">
                <a16:creationId xmlns:a16="http://schemas.microsoft.com/office/drawing/2014/main" id="{A8B53452-9397-3F4C-88E9-7C2C3FD97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295400"/>
            <a:ext cx="7186612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79" name="Rectangle 3">
            <a:extLst>
              <a:ext uri="{FF2B5EF4-FFF2-40B4-BE49-F238E27FC236}">
                <a16:creationId xmlns:a16="http://schemas.microsoft.com/office/drawing/2014/main" id="{7A1F8A79-FE75-B142-9392-CAF277FC0D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pPr algn="l"/>
            <a:r>
              <a:rPr lang="en-US" altLang="en-US"/>
              <a:t>Vertical Position Part 3 </a:t>
            </a:r>
          </a:p>
        </p:txBody>
      </p:sp>
      <p:sp>
        <p:nvSpPr>
          <p:cNvPr id="101385" name="AutoShape 9">
            <a:extLst>
              <a:ext uri="{FF2B5EF4-FFF2-40B4-BE49-F238E27FC236}">
                <a16:creationId xmlns:a16="http://schemas.microsoft.com/office/drawing/2014/main" id="{EA9FDBD0-C193-624C-80CE-59E1476ED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905000"/>
            <a:ext cx="3276600" cy="1600200"/>
          </a:xfrm>
          <a:prstGeom prst="wedgeRoundRectCallout">
            <a:avLst>
              <a:gd name="adj1" fmla="val 49708"/>
              <a:gd name="adj2" fmla="val 9742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FF0080"/>
                </a:solidFill>
              </a:rPr>
              <a:t>Start here with inclination</a:t>
            </a:r>
          </a:p>
          <a:p>
            <a:pPr algn="ctr"/>
            <a:r>
              <a:rPr lang="en-US" altLang="en-US">
                <a:solidFill>
                  <a:srgbClr val="FF0080"/>
                </a:solidFill>
              </a:rPr>
              <a:t>Uphill or Downhill 15°</a:t>
            </a:r>
          </a:p>
          <a:p>
            <a:pPr algn="ctr"/>
            <a:r>
              <a:rPr lang="en-US" altLang="en-US">
                <a:solidFill>
                  <a:srgbClr val="FF0080"/>
                </a:solidFill>
              </a:rPr>
              <a:t>Face of weld upward</a:t>
            </a:r>
          </a:p>
        </p:txBody>
      </p:sp>
      <p:sp>
        <p:nvSpPr>
          <p:cNvPr id="101391" name="Line 15">
            <a:extLst>
              <a:ext uri="{FF2B5EF4-FFF2-40B4-BE49-F238E27FC236}">
                <a16:creationId xmlns:a16="http://schemas.microsoft.com/office/drawing/2014/main" id="{2356EA35-229A-D747-91EB-65EDCEC9C62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62400" y="4343400"/>
            <a:ext cx="1143000" cy="762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93" name="Text Box 17">
            <a:extLst>
              <a:ext uri="{FF2B5EF4-FFF2-40B4-BE49-F238E27FC236}">
                <a16:creationId xmlns:a16="http://schemas.microsoft.com/office/drawing/2014/main" id="{2F95BE85-DA72-1E46-961B-76A0B364F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213" y="5257800"/>
            <a:ext cx="611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80"/>
                </a:solidFill>
              </a:rPr>
              <a:t>15°</a:t>
            </a:r>
            <a:endParaRPr lang="en-US" altLang="en-US"/>
          </a:p>
        </p:txBody>
      </p:sp>
      <p:sp>
        <p:nvSpPr>
          <p:cNvPr id="101394" name="Arc 18">
            <a:extLst>
              <a:ext uri="{FF2B5EF4-FFF2-40B4-BE49-F238E27FC236}">
                <a16:creationId xmlns:a16="http://schemas.microsoft.com/office/drawing/2014/main" id="{ED98C45C-25B3-3041-BEC7-886E97ECD4A4}"/>
              </a:ext>
            </a:extLst>
          </p:cNvPr>
          <p:cNvSpPr>
            <a:spLocks/>
          </p:cNvSpPr>
          <p:nvPr/>
        </p:nvSpPr>
        <p:spPr bwMode="auto">
          <a:xfrm flipH="1">
            <a:off x="4038600" y="4419600"/>
            <a:ext cx="457200" cy="1238250"/>
          </a:xfrm>
          <a:custGeom>
            <a:avLst/>
            <a:gdLst>
              <a:gd name="G0" fmla="+- 0 0 0"/>
              <a:gd name="G1" fmla="+- 18986 0 0"/>
              <a:gd name="G2" fmla="+- 21600 0 0"/>
              <a:gd name="T0" fmla="*/ 10299 w 21600"/>
              <a:gd name="T1" fmla="*/ 0 h 18986"/>
              <a:gd name="T2" fmla="*/ 21600 w 21600"/>
              <a:gd name="T3" fmla="*/ 18986 h 18986"/>
              <a:gd name="T4" fmla="*/ 0 w 21600"/>
              <a:gd name="T5" fmla="*/ 18986 h 18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8986" fill="none" extrusionOk="0">
                <a:moveTo>
                  <a:pt x="10299" y="-1"/>
                </a:moveTo>
                <a:cubicBezTo>
                  <a:pt x="17263" y="3777"/>
                  <a:pt x="21600" y="11063"/>
                  <a:pt x="21600" y="18986"/>
                </a:cubicBezTo>
              </a:path>
              <a:path w="21600" h="18986" stroke="0" extrusionOk="0">
                <a:moveTo>
                  <a:pt x="10299" y="-1"/>
                </a:moveTo>
                <a:cubicBezTo>
                  <a:pt x="17263" y="3777"/>
                  <a:pt x="21600" y="11063"/>
                  <a:pt x="21600" y="18986"/>
                </a:cubicBezTo>
                <a:lnTo>
                  <a:pt x="0" y="18986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97" name="Line 21">
            <a:extLst>
              <a:ext uri="{FF2B5EF4-FFF2-40B4-BE49-F238E27FC236}">
                <a16:creationId xmlns:a16="http://schemas.microsoft.com/office/drawing/2014/main" id="{17BEA737-66B5-8742-A1F6-4AFE6691693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4419600"/>
            <a:ext cx="609600" cy="762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 autoUpdateAnimBg="0" advAuto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9" name="Picture 9">
            <a:extLst>
              <a:ext uri="{FF2B5EF4-FFF2-40B4-BE49-F238E27FC236}">
                <a16:creationId xmlns:a16="http://schemas.microsoft.com/office/drawing/2014/main" id="{045818AF-5287-234F-AB70-CC74D4228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295400"/>
            <a:ext cx="7186612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3" name="Rectangle 3">
            <a:extLst>
              <a:ext uri="{FF2B5EF4-FFF2-40B4-BE49-F238E27FC236}">
                <a16:creationId xmlns:a16="http://schemas.microsoft.com/office/drawing/2014/main" id="{4A7F9B85-76FC-FA4B-9D0C-E09F7BE847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pPr algn="l"/>
            <a:r>
              <a:rPr lang="en-US" altLang="en-US"/>
              <a:t>Vertical Position Part 3</a:t>
            </a:r>
          </a:p>
        </p:txBody>
      </p:sp>
      <p:sp>
        <p:nvSpPr>
          <p:cNvPr id="117764" name="AutoShape 4">
            <a:extLst>
              <a:ext uri="{FF2B5EF4-FFF2-40B4-BE49-F238E27FC236}">
                <a16:creationId xmlns:a16="http://schemas.microsoft.com/office/drawing/2014/main" id="{71CAF10C-115A-0442-8111-B9802859B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981200"/>
            <a:ext cx="3429000" cy="1143000"/>
          </a:xfrm>
          <a:prstGeom prst="wedgeRoundRectCallout">
            <a:avLst>
              <a:gd name="adj1" fmla="val 67130"/>
              <a:gd name="adj2" fmla="val 941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FF0080"/>
                </a:solidFill>
              </a:rPr>
              <a:t>Rotate face while holding </a:t>
            </a:r>
          </a:p>
          <a:p>
            <a:pPr algn="ctr"/>
            <a:r>
              <a:rPr lang="en-US" altLang="en-US">
                <a:solidFill>
                  <a:srgbClr val="FF0080"/>
                </a:solidFill>
              </a:rPr>
              <a:t>Inclination constant</a:t>
            </a:r>
          </a:p>
        </p:txBody>
      </p:sp>
      <p:sp>
        <p:nvSpPr>
          <p:cNvPr id="117765" name="Line 5">
            <a:extLst>
              <a:ext uri="{FF2B5EF4-FFF2-40B4-BE49-F238E27FC236}">
                <a16:creationId xmlns:a16="http://schemas.microsoft.com/office/drawing/2014/main" id="{9BB6962B-AADE-2E48-9C52-682100D074D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62400" y="4343400"/>
            <a:ext cx="1143000" cy="762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6" name="Text Box 6">
            <a:extLst>
              <a:ext uri="{FF2B5EF4-FFF2-40B4-BE49-F238E27FC236}">
                <a16:creationId xmlns:a16="http://schemas.microsoft.com/office/drawing/2014/main" id="{2C5296FA-5744-AF42-BFE4-120CFDF77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213" y="5257800"/>
            <a:ext cx="611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80"/>
                </a:solidFill>
              </a:rPr>
              <a:t>15°</a:t>
            </a:r>
            <a:endParaRPr lang="en-US" altLang="en-US"/>
          </a:p>
        </p:txBody>
      </p:sp>
      <p:sp>
        <p:nvSpPr>
          <p:cNvPr id="117767" name="Arc 7">
            <a:extLst>
              <a:ext uri="{FF2B5EF4-FFF2-40B4-BE49-F238E27FC236}">
                <a16:creationId xmlns:a16="http://schemas.microsoft.com/office/drawing/2014/main" id="{9B885BCB-D63F-1448-A6B0-7635CD29A285}"/>
              </a:ext>
            </a:extLst>
          </p:cNvPr>
          <p:cNvSpPr>
            <a:spLocks/>
          </p:cNvSpPr>
          <p:nvPr/>
        </p:nvSpPr>
        <p:spPr bwMode="auto">
          <a:xfrm flipH="1">
            <a:off x="4038600" y="4419600"/>
            <a:ext cx="457200" cy="1238250"/>
          </a:xfrm>
          <a:custGeom>
            <a:avLst/>
            <a:gdLst>
              <a:gd name="G0" fmla="+- 0 0 0"/>
              <a:gd name="G1" fmla="+- 18986 0 0"/>
              <a:gd name="G2" fmla="+- 21600 0 0"/>
              <a:gd name="T0" fmla="*/ 10299 w 21600"/>
              <a:gd name="T1" fmla="*/ 0 h 18986"/>
              <a:gd name="T2" fmla="*/ 21600 w 21600"/>
              <a:gd name="T3" fmla="*/ 18986 h 18986"/>
              <a:gd name="T4" fmla="*/ 0 w 21600"/>
              <a:gd name="T5" fmla="*/ 18986 h 18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8986" fill="none" extrusionOk="0">
                <a:moveTo>
                  <a:pt x="10299" y="-1"/>
                </a:moveTo>
                <a:cubicBezTo>
                  <a:pt x="17263" y="3777"/>
                  <a:pt x="21600" y="11063"/>
                  <a:pt x="21600" y="18986"/>
                </a:cubicBezTo>
              </a:path>
              <a:path w="21600" h="18986" stroke="0" extrusionOk="0">
                <a:moveTo>
                  <a:pt x="10299" y="-1"/>
                </a:moveTo>
                <a:cubicBezTo>
                  <a:pt x="17263" y="3777"/>
                  <a:pt x="21600" y="11063"/>
                  <a:pt x="21600" y="18986"/>
                </a:cubicBezTo>
                <a:lnTo>
                  <a:pt x="0" y="18986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8" name="Line 8">
            <a:extLst>
              <a:ext uri="{FF2B5EF4-FFF2-40B4-BE49-F238E27FC236}">
                <a16:creationId xmlns:a16="http://schemas.microsoft.com/office/drawing/2014/main" id="{02A81495-C436-4542-BEE2-746935B9B21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4419600"/>
            <a:ext cx="609600" cy="762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 autoUpdateAnimBg="0" advAuto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93" name="Picture 9">
            <a:extLst>
              <a:ext uri="{FF2B5EF4-FFF2-40B4-BE49-F238E27FC236}">
                <a16:creationId xmlns:a16="http://schemas.microsoft.com/office/drawing/2014/main" id="{46C7F080-FCC1-FE4A-944F-9822F0143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295400"/>
            <a:ext cx="7186612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7" name="Rectangle 3">
            <a:extLst>
              <a:ext uri="{FF2B5EF4-FFF2-40B4-BE49-F238E27FC236}">
                <a16:creationId xmlns:a16="http://schemas.microsoft.com/office/drawing/2014/main" id="{EC0BBDA8-AA9B-594D-BDD0-CD9B6FB33F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pPr algn="l"/>
            <a:r>
              <a:rPr lang="en-US" altLang="en-US"/>
              <a:t>Vertical Position Part 3</a:t>
            </a:r>
          </a:p>
        </p:txBody>
      </p:sp>
      <p:sp>
        <p:nvSpPr>
          <p:cNvPr id="118788" name="AutoShape 4">
            <a:extLst>
              <a:ext uri="{FF2B5EF4-FFF2-40B4-BE49-F238E27FC236}">
                <a16:creationId xmlns:a16="http://schemas.microsoft.com/office/drawing/2014/main" id="{DBE564FB-FD62-3646-9DBC-897335281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981200"/>
            <a:ext cx="3429000" cy="1143000"/>
          </a:xfrm>
          <a:prstGeom prst="wedgeRoundRectCallout">
            <a:avLst>
              <a:gd name="adj1" fmla="val 67130"/>
              <a:gd name="adj2" fmla="val 941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FF0080"/>
                </a:solidFill>
              </a:rPr>
              <a:t>Continue rotating with </a:t>
            </a:r>
          </a:p>
          <a:p>
            <a:pPr algn="ctr"/>
            <a:r>
              <a:rPr lang="en-US" altLang="en-US">
                <a:solidFill>
                  <a:srgbClr val="FF0080"/>
                </a:solidFill>
              </a:rPr>
              <a:t>Inclination constant</a:t>
            </a:r>
          </a:p>
        </p:txBody>
      </p:sp>
      <p:sp>
        <p:nvSpPr>
          <p:cNvPr id="118789" name="Line 5">
            <a:extLst>
              <a:ext uri="{FF2B5EF4-FFF2-40B4-BE49-F238E27FC236}">
                <a16:creationId xmlns:a16="http://schemas.microsoft.com/office/drawing/2014/main" id="{A2E1B402-F08A-8742-934B-5E09182CE88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62400" y="4343400"/>
            <a:ext cx="1143000" cy="762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0" name="Text Box 6">
            <a:extLst>
              <a:ext uri="{FF2B5EF4-FFF2-40B4-BE49-F238E27FC236}">
                <a16:creationId xmlns:a16="http://schemas.microsoft.com/office/drawing/2014/main" id="{5F9203C0-1101-3241-9C77-092B6EE52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213" y="5257800"/>
            <a:ext cx="611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80"/>
                </a:solidFill>
              </a:rPr>
              <a:t>15°</a:t>
            </a:r>
            <a:endParaRPr lang="en-US" altLang="en-US"/>
          </a:p>
        </p:txBody>
      </p:sp>
      <p:sp>
        <p:nvSpPr>
          <p:cNvPr id="118791" name="Arc 7">
            <a:extLst>
              <a:ext uri="{FF2B5EF4-FFF2-40B4-BE49-F238E27FC236}">
                <a16:creationId xmlns:a16="http://schemas.microsoft.com/office/drawing/2014/main" id="{338A6549-6122-7847-AB3B-B72DA38E28C1}"/>
              </a:ext>
            </a:extLst>
          </p:cNvPr>
          <p:cNvSpPr>
            <a:spLocks/>
          </p:cNvSpPr>
          <p:nvPr/>
        </p:nvSpPr>
        <p:spPr bwMode="auto">
          <a:xfrm flipH="1">
            <a:off x="4038600" y="4419600"/>
            <a:ext cx="457200" cy="1238250"/>
          </a:xfrm>
          <a:custGeom>
            <a:avLst/>
            <a:gdLst>
              <a:gd name="G0" fmla="+- 0 0 0"/>
              <a:gd name="G1" fmla="+- 18986 0 0"/>
              <a:gd name="G2" fmla="+- 21600 0 0"/>
              <a:gd name="T0" fmla="*/ 10299 w 21600"/>
              <a:gd name="T1" fmla="*/ 0 h 18986"/>
              <a:gd name="T2" fmla="*/ 21600 w 21600"/>
              <a:gd name="T3" fmla="*/ 18986 h 18986"/>
              <a:gd name="T4" fmla="*/ 0 w 21600"/>
              <a:gd name="T5" fmla="*/ 18986 h 18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8986" fill="none" extrusionOk="0">
                <a:moveTo>
                  <a:pt x="10299" y="-1"/>
                </a:moveTo>
                <a:cubicBezTo>
                  <a:pt x="17263" y="3777"/>
                  <a:pt x="21600" y="11063"/>
                  <a:pt x="21600" y="18986"/>
                </a:cubicBezTo>
              </a:path>
              <a:path w="21600" h="18986" stroke="0" extrusionOk="0">
                <a:moveTo>
                  <a:pt x="10299" y="-1"/>
                </a:moveTo>
                <a:cubicBezTo>
                  <a:pt x="17263" y="3777"/>
                  <a:pt x="21600" y="11063"/>
                  <a:pt x="21600" y="18986"/>
                </a:cubicBezTo>
                <a:lnTo>
                  <a:pt x="0" y="18986"/>
                </a:lnTo>
                <a:close/>
              </a:path>
            </a:pathLst>
          </a:custGeom>
          <a:noFill/>
          <a:ln w="28575">
            <a:solidFill>
              <a:srgbClr val="FF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2" name="Line 8">
            <a:extLst>
              <a:ext uri="{FF2B5EF4-FFF2-40B4-BE49-F238E27FC236}">
                <a16:creationId xmlns:a16="http://schemas.microsoft.com/office/drawing/2014/main" id="{4DD3F969-C32C-7A47-80C3-7059F9A132C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4419600"/>
            <a:ext cx="609600" cy="76200"/>
          </a:xfrm>
          <a:prstGeom prst="line">
            <a:avLst/>
          </a:prstGeom>
          <a:noFill/>
          <a:ln w="28575">
            <a:solidFill>
              <a:srgbClr val="FF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 autoUpdateAnimBg="0" advAuto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2517</Words>
  <Application>Microsoft Macintosh PowerPoint</Application>
  <PresentationFormat>On-screen Show (4:3)</PresentationFormat>
  <Paragraphs>510</Paragraphs>
  <Slides>117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117</vt:i4>
      </vt:variant>
    </vt:vector>
  </HeadingPairs>
  <TitlesOfParts>
    <vt:vector size="122" baseType="lpstr">
      <vt:lpstr>Arial</vt:lpstr>
      <vt:lpstr>Arial Black</vt:lpstr>
      <vt:lpstr>Times</vt:lpstr>
      <vt:lpstr>Times New Roman</vt:lpstr>
      <vt:lpstr>Blank Presentation</vt:lpstr>
      <vt:lpstr>Understanding “Position” in Welding</vt:lpstr>
      <vt:lpstr>This presentation posted on Sperkoengineering.com</vt:lpstr>
      <vt:lpstr>Production Welding Positions</vt:lpstr>
      <vt:lpstr>Standard Test Positions</vt:lpstr>
      <vt:lpstr>Standard Test Positions</vt:lpstr>
      <vt:lpstr>Standard Test Positions</vt:lpstr>
      <vt:lpstr>Standard Testing Positions</vt:lpstr>
      <vt:lpstr>Testing Position 1G/PA</vt:lpstr>
      <vt:lpstr>Test Position 2G/PC</vt:lpstr>
      <vt:lpstr>Test Position 3F/PF or PG</vt:lpstr>
      <vt:lpstr>Test Position 6G/HL045 or JL045</vt:lpstr>
      <vt:lpstr>Test Positions are Discreetly Defined</vt:lpstr>
      <vt:lpstr>Test Positions Qualify Welders for Specific Welding Positions</vt:lpstr>
      <vt:lpstr>Test Positions  Welding Positions</vt:lpstr>
      <vt:lpstr>Welding Positions</vt:lpstr>
      <vt:lpstr>Welding positions for groove welds are defined by the following diagram.  NOTE Welding Position Diagrams are contiguous.  </vt:lpstr>
      <vt:lpstr>Welding Positions for Groove Welds</vt:lpstr>
      <vt:lpstr>Tabulation showing transition points between welding positions</vt:lpstr>
      <vt:lpstr>Let’s start with the  Flat Position</vt:lpstr>
      <vt:lpstr>Welding Positions</vt:lpstr>
      <vt:lpstr>Flat Positions Axis Inclination</vt:lpstr>
      <vt:lpstr>Start at Nominal Flat Position</vt:lpstr>
      <vt:lpstr>Flat Upward Inclined Limit</vt:lpstr>
      <vt:lpstr>Flat Upward Inclined Limit</vt:lpstr>
      <vt:lpstr>Flat Downward Limit Is Implied</vt:lpstr>
      <vt:lpstr>Welding Positions</vt:lpstr>
      <vt:lpstr>Flat Position --Rotation About Axis</vt:lpstr>
      <vt:lpstr>Flat Rolled Limit Clockwise</vt:lpstr>
      <vt:lpstr>Flat Rolled Limit Clockwise</vt:lpstr>
      <vt:lpstr>Flat Rolled Limit Counterclockwise</vt:lpstr>
      <vt:lpstr>Flat Rotated Limits Not Considering Inclination</vt:lpstr>
      <vt:lpstr>Welding Positions</vt:lpstr>
      <vt:lpstr>Flat Uphill Limit Rotated</vt:lpstr>
      <vt:lpstr>Flat Downhill Limit Rotated</vt:lpstr>
      <vt:lpstr>Composite Flat Position Ranges</vt:lpstr>
      <vt:lpstr>Compare this range to 1G. . . </vt:lpstr>
      <vt:lpstr>Testing Position 1G/PA</vt:lpstr>
      <vt:lpstr>Flat ≠ 1G !!!!</vt:lpstr>
      <vt:lpstr>Welding Positions</vt:lpstr>
      <vt:lpstr>Horizontal Position Axis Inclined</vt:lpstr>
      <vt:lpstr>Basic Horizontal Position</vt:lpstr>
      <vt:lpstr>Horizontal Position Uphill Inclined Limit</vt:lpstr>
      <vt:lpstr>Horizontal Position Downhill Inclined Limit</vt:lpstr>
      <vt:lpstr>Welding Positions</vt:lpstr>
      <vt:lpstr>Horizontal Position Rotated</vt:lpstr>
      <vt:lpstr>Start at the Flat Rolled Limits</vt:lpstr>
      <vt:lpstr>Horizontal End View</vt:lpstr>
      <vt:lpstr>Horizontal Rotates to where the plate is perpendicular to the ground</vt:lpstr>
      <vt:lpstr>Horizontal Position Rotated Limit</vt:lpstr>
      <vt:lpstr>Non-inclined Horizontal Position Limits</vt:lpstr>
      <vt:lpstr>Non-inclined Horizontal Position Limits</vt:lpstr>
      <vt:lpstr>Composite Horizontal Position Limits</vt:lpstr>
      <vt:lpstr>Compare Horizontal to 2G</vt:lpstr>
      <vt:lpstr>Test Position 2G/PC</vt:lpstr>
      <vt:lpstr>Horizontal ≠ 2G!!!!</vt:lpstr>
      <vt:lpstr>Overhead Position</vt:lpstr>
      <vt:lpstr>Basic Overhead</vt:lpstr>
      <vt:lpstr>Basic Overhead End View</vt:lpstr>
      <vt:lpstr>Overhead Partial Rotation  End View</vt:lpstr>
      <vt:lpstr>Overhead Maximum Rotation  End View</vt:lpstr>
      <vt:lpstr>Overhead Maximum Opposite Rotation End View</vt:lpstr>
      <vt:lpstr>Same Rotation in Isometric View</vt:lpstr>
      <vt:lpstr>Basic Overhead</vt:lpstr>
      <vt:lpstr>Overhead Partial Rotation  Isometric View</vt:lpstr>
      <vt:lpstr>Overhead Maximum Rotation  Isometric View</vt:lpstr>
      <vt:lpstr>Overhead Maximum Opposite Rotation Isometric View</vt:lpstr>
      <vt:lpstr>Overhead Position Axis Inclination</vt:lpstr>
      <vt:lpstr>Basic Overhead for Inclined Axis</vt:lpstr>
      <vt:lpstr>Overhead Inclined Axis Rotation</vt:lpstr>
      <vt:lpstr>Overhead Inclined Axis Limit</vt:lpstr>
      <vt:lpstr>Overhead Inclined Axis Limit</vt:lpstr>
      <vt:lpstr>Overhead Inclined Axis Limit</vt:lpstr>
      <vt:lpstr>Overhead Inclined Axis Limit</vt:lpstr>
      <vt:lpstr>Overhead Inclined Axis Limit</vt:lpstr>
      <vt:lpstr>Overhead Inclined Axis Limit</vt:lpstr>
      <vt:lpstr>Overhead Inclined Axis Limit</vt:lpstr>
      <vt:lpstr>Overhead Inclined Axis Limit</vt:lpstr>
      <vt:lpstr>Overhead Inclined Axis Limit</vt:lpstr>
      <vt:lpstr>Composite Overhead Position Limits</vt:lpstr>
      <vt:lpstr>Overhead ≠ 4G !!!!</vt:lpstr>
      <vt:lpstr>Vertical Position Part 1</vt:lpstr>
      <vt:lpstr>Vertical Position Part 1</vt:lpstr>
      <vt:lpstr>Vertical Position Part 1</vt:lpstr>
      <vt:lpstr>Vertical Position Part 1</vt:lpstr>
      <vt:lpstr>Vertical Position Part 2</vt:lpstr>
      <vt:lpstr>Vertical Position Part 2</vt:lpstr>
      <vt:lpstr>Vertical Position Part 2</vt:lpstr>
      <vt:lpstr>Vertical Position Part 2</vt:lpstr>
      <vt:lpstr>Vertical Position Part 2</vt:lpstr>
      <vt:lpstr>Vertical Position Part 2</vt:lpstr>
      <vt:lpstr>Vertical Position Part 2</vt:lpstr>
      <vt:lpstr>Vertical Position Part 2</vt:lpstr>
      <vt:lpstr>Vertical Position Part 2</vt:lpstr>
      <vt:lpstr>Vertical Position Part 2</vt:lpstr>
      <vt:lpstr>Vertical Position Part 2</vt:lpstr>
      <vt:lpstr>Vertical Position Part 3</vt:lpstr>
      <vt:lpstr>Vertical Position Part 3 </vt:lpstr>
      <vt:lpstr>Vertical Position Part 3</vt:lpstr>
      <vt:lpstr>Vertical Position Part 3</vt:lpstr>
      <vt:lpstr>Vertical Position Part 3</vt:lpstr>
      <vt:lpstr>Vertical Position Part 3 </vt:lpstr>
      <vt:lpstr>Vertical Position Part 3 </vt:lpstr>
      <vt:lpstr>Vertical Position Part 3 </vt:lpstr>
      <vt:lpstr>Vertical Position Part 3 </vt:lpstr>
      <vt:lpstr>Vertical Position Part 3 </vt:lpstr>
      <vt:lpstr>Vertical Position Part 3</vt:lpstr>
      <vt:lpstr>Vertical Position Part 3</vt:lpstr>
      <vt:lpstr>Vertical Position Part 3</vt:lpstr>
      <vt:lpstr>Vertical Position Composite </vt:lpstr>
      <vt:lpstr>Welding Positions for Fillet Welds</vt:lpstr>
      <vt:lpstr>Flat Fillet Weld</vt:lpstr>
      <vt:lpstr>Horizontal Fillet Weld</vt:lpstr>
      <vt:lpstr>Welding Positions for Fillet Welds</vt:lpstr>
      <vt:lpstr>Welding Positions for Fillet Welds</vt:lpstr>
      <vt:lpstr>Welding Positions for Fillet Welds</vt:lpstr>
      <vt:lpstr>Welding Positions for Groove Welds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“Position” in Welding</dc:title>
  <dc:creator>Walter Sperko</dc:creator>
  <cp:lastModifiedBy>Walter Sperko</cp:lastModifiedBy>
  <cp:revision>5</cp:revision>
  <dcterms:created xsi:type="dcterms:W3CDTF">2020-06-16T03:08:34Z</dcterms:created>
  <dcterms:modified xsi:type="dcterms:W3CDTF">2021-04-16T03:37:10Z</dcterms:modified>
</cp:coreProperties>
</file>